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60" r:id="rId3"/>
    <p:sldId id="262" r:id="rId4"/>
    <p:sldId id="263" r:id="rId5"/>
    <p:sldId id="264" r:id="rId6"/>
    <p:sldId id="265" r:id="rId7"/>
    <p:sldId id="266"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3" autoAdjust="0"/>
    <p:restoredTop sz="94660"/>
  </p:normalViewPr>
  <p:slideViewPr>
    <p:cSldViewPr snapToGrid="0">
      <p:cViewPr varScale="1">
        <p:scale>
          <a:sx n="91" d="100"/>
          <a:sy n="91" d="100"/>
        </p:scale>
        <p:origin x="168"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DEF6B00-D735-4C3F-B5E5-08B2151D9368}" type="doc">
      <dgm:prSet loTypeId="urn:microsoft.com/office/officeart/2008/layout/VerticalCurvedList" loCatId="list" qsTypeId="urn:microsoft.com/office/officeart/2005/8/quickstyle/simple1" qsCatId="simple" csTypeId="urn:microsoft.com/office/officeart/2005/8/colors/colorful5" csCatId="colorful" phldr="1"/>
      <dgm:spPr/>
      <dgm:t>
        <a:bodyPr/>
        <a:lstStyle/>
        <a:p>
          <a:endParaRPr lang="en-GB"/>
        </a:p>
      </dgm:t>
    </dgm:pt>
    <dgm:pt modelId="{74B3731B-02ED-43D2-BEC7-71165CCA70E6}">
      <dgm:prSet phldrT="[Text]"/>
      <dgm:spPr/>
      <dgm:t>
        <a:bodyPr/>
        <a:lstStyle/>
        <a:p>
          <a:pPr>
            <a:buNone/>
          </a:pPr>
          <a:r>
            <a:rPr lang="en-GB" dirty="0"/>
            <a:t>As soon as children enter Sedgeberrow school, they are positively encouraged to be as independent as possible and to engage in new experiences. Learning opportunities are carefully planned to meet each child’s needs and stage of development, ensuring that our children get off to a great start in their education. Child initiated play-based learning is at the heart of our practice. They are provided with opportunities to explore the ‘real world’ by learning through continuous provision, role-playing people who help us and as people in our world who have done great things. These activities and experiences develop all of our children into independent, resilient and confident learners.</a:t>
          </a:r>
        </a:p>
      </dgm:t>
    </dgm:pt>
    <dgm:pt modelId="{8871EC65-67C2-409C-A70B-41684B23790D}" type="parTrans" cxnId="{1EAE339B-7B06-4BF8-9F12-7F321BC2EE8D}">
      <dgm:prSet/>
      <dgm:spPr/>
      <dgm:t>
        <a:bodyPr/>
        <a:lstStyle/>
        <a:p>
          <a:endParaRPr lang="en-GB"/>
        </a:p>
      </dgm:t>
    </dgm:pt>
    <dgm:pt modelId="{ADAA077E-5544-4EBA-B923-F57A4ADB2D66}" type="sibTrans" cxnId="{1EAE339B-7B06-4BF8-9F12-7F321BC2EE8D}">
      <dgm:prSet/>
      <dgm:spPr/>
      <dgm:t>
        <a:bodyPr/>
        <a:lstStyle/>
        <a:p>
          <a:endParaRPr lang="en-GB"/>
        </a:p>
      </dgm:t>
    </dgm:pt>
    <dgm:pt modelId="{31D80978-AE36-4A48-A2EB-A1E35EBBE5FD}">
      <dgm:prSet phldrT="[Text]"/>
      <dgm:spPr/>
      <dgm:t>
        <a:bodyPr/>
        <a:lstStyle/>
        <a:p>
          <a:pPr>
            <a:buNone/>
          </a:pPr>
          <a:r>
            <a:rPr lang="en-GB" dirty="0"/>
            <a:t>As children enter KS1, high expectations underpin the emphasis on children challenging themselves and aspiring to be the best that they can be. Across the curriculum,, they are introduced to success stories/role models both in the locality and internationally. Children aspire to what they know exists, so these vital opportunities provide inspiration and aspiration. By broadening their horizons, they begin to put places and names to goals and challenges. Children are beginning to see their learning as a journey and a route to success, understanding the importance of effort, attitude, self-belief and continuous improvement. </a:t>
          </a:r>
        </a:p>
      </dgm:t>
    </dgm:pt>
    <dgm:pt modelId="{873D89B3-7EBA-42A7-AA2A-A569C3F97521}" type="parTrans" cxnId="{223ABA5A-2419-4969-B304-0CDB0424EA20}">
      <dgm:prSet/>
      <dgm:spPr/>
      <dgm:t>
        <a:bodyPr/>
        <a:lstStyle/>
        <a:p>
          <a:endParaRPr lang="en-GB"/>
        </a:p>
      </dgm:t>
    </dgm:pt>
    <dgm:pt modelId="{238EBF2B-864D-4236-95DF-7368EA292A40}" type="sibTrans" cxnId="{223ABA5A-2419-4969-B304-0CDB0424EA20}">
      <dgm:prSet/>
      <dgm:spPr/>
      <dgm:t>
        <a:bodyPr/>
        <a:lstStyle/>
        <a:p>
          <a:endParaRPr lang="en-GB"/>
        </a:p>
      </dgm:t>
    </dgm:pt>
    <dgm:pt modelId="{CE410E11-D596-4519-89B8-21FF682DD02D}">
      <dgm:prSet phldrT="[Text]"/>
      <dgm:spPr/>
      <dgm:t>
        <a:bodyPr/>
        <a:lstStyle/>
        <a:p>
          <a:pPr algn="ctr">
            <a:buNone/>
          </a:pPr>
          <a:r>
            <a:rPr lang="en-GB" dirty="0"/>
            <a:t>In KS2 children are taking greater responsibility for their own learning by having a clear understanding of the learning objective and matching the outcomes of their work to the success criteria. Our children are becoming familiar with examples of accomplishment (past and present) of local and international significance across the curriculum, using these to become more motivated and independent in their approach to learning.  During Year 4 and 5 the children are given the opportunity to achieve a bronze, silver and gold award for supporting their community. In Year 5 they organise exhibitions of their learning so they can share their success with their peers and other members of the school community. </a:t>
          </a:r>
        </a:p>
      </dgm:t>
    </dgm:pt>
    <dgm:pt modelId="{E1B7EAAC-A4E3-4617-98ED-40F9A4B64117}" type="parTrans" cxnId="{B344E925-BDAF-47D7-A52C-15D8939DDED3}">
      <dgm:prSet/>
      <dgm:spPr/>
      <dgm:t>
        <a:bodyPr/>
        <a:lstStyle/>
        <a:p>
          <a:endParaRPr lang="en-GB"/>
        </a:p>
      </dgm:t>
    </dgm:pt>
    <dgm:pt modelId="{136B9AF5-F385-428E-8A59-D7A3559C5D5D}" type="sibTrans" cxnId="{B344E925-BDAF-47D7-A52C-15D8939DDED3}">
      <dgm:prSet/>
      <dgm:spPr/>
      <dgm:t>
        <a:bodyPr/>
        <a:lstStyle/>
        <a:p>
          <a:endParaRPr lang="en-GB"/>
        </a:p>
      </dgm:t>
    </dgm:pt>
    <dgm:pt modelId="{58B5F211-575D-4539-99B4-33A0959011B5}" type="pres">
      <dgm:prSet presAssocID="{ADEF6B00-D735-4C3F-B5E5-08B2151D9368}" presName="Name0" presStyleCnt="0">
        <dgm:presLayoutVars>
          <dgm:chMax val="7"/>
          <dgm:chPref val="7"/>
          <dgm:dir/>
        </dgm:presLayoutVars>
      </dgm:prSet>
      <dgm:spPr/>
    </dgm:pt>
    <dgm:pt modelId="{3EA38EB7-E2F1-4649-9AF2-95C30E72841B}" type="pres">
      <dgm:prSet presAssocID="{ADEF6B00-D735-4C3F-B5E5-08B2151D9368}" presName="Name1" presStyleCnt="0"/>
      <dgm:spPr/>
    </dgm:pt>
    <dgm:pt modelId="{B9F8DFCA-99EB-471D-9B7D-D8124BAF29F7}" type="pres">
      <dgm:prSet presAssocID="{ADEF6B00-D735-4C3F-B5E5-08B2151D9368}" presName="cycle" presStyleCnt="0"/>
      <dgm:spPr/>
    </dgm:pt>
    <dgm:pt modelId="{639E9957-E1DD-4F0B-AC7E-E681940B64B9}" type="pres">
      <dgm:prSet presAssocID="{ADEF6B00-D735-4C3F-B5E5-08B2151D9368}" presName="srcNode" presStyleLbl="node1" presStyleIdx="0" presStyleCnt="3"/>
      <dgm:spPr/>
    </dgm:pt>
    <dgm:pt modelId="{26466D39-D388-49A9-B233-D6EBEB51D76E}" type="pres">
      <dgm:prSet presAssocID="{ADEF6B00-D735-4C3F-B5E5-08B2151D9368}" presName="conn" presStyleLbl="parChTrans1D2" presStyleIdx="0" presStyleCnt="1"/>
      <dgm:spPr/>
    </dgm:pt>
    <dgm:pt modelId="{CB044201-A062-4017-8586-D758E04C4033}" type="pres">
      <dgm:prSet presAssocID="{ADEF6B00-D735-4C3F-B5E5-08B2151D9368}" presName="extraNode" presStyleLbl="node1" presStyleIdx="0" presStyleCnt="3"/>
      <dgm:spPr/>
    </dgm:pt>
    <dgm:pt modelId="{5D37590F-C266-4AEB-B9E8-49253C2B4C96}" type="pres">
      <dgm:prSet presAssocID="{ADEF6B00-D735-4C3F-B5E5-08B2151D9368}" presName="dstNode" presStyleLbl="node1" presStyleIdx="0" presStyleCnt="3"/>
      <dgm:spPr/>
    </dgm:pt>
    <dgm:pt modelId="{555CC81C-066C-4B4B-A9A6-14B3FD7A2B49}" type="pres">
      <dgm:prSet presAssocID="{74B3731B-02ED-43D2-BEC7-71165CCA70E6}" presName="text_1" presStyleLbl="node1" presStyleIdx="0" presStyleCnt="3">
        <dgm:presLayoutVars>
          <dgm:bulletEnabled val="1"/>
        </dgm:presLayoutVars>
      </dgm:prSet>
      <dgm:spPr/>
    </dgm:pt>
    <dgm:pt modelId="{BBCBA219-B91D-480B-93FD-153B2E73E16C}" type="pres">
      <dgm:prSet presAssocID="{74B3731B-02ED-43D2-BEC7-71165CCA70E6}" presName="accent_1" presStyleCnt="0"/>
      <dgm:spPr/>
    </dgm:pt>
    <dgm:pt modelId="{7427271A-E5D2-4978-9AE1-9211DDA1581C}" type="pres">
      <dgm:prSet presAssocID="{74B3731B-02ED-43D2-BEC7-71165CCA70E6}" presName="accentRepeatNode" presStyleLbl="solidFgAcc1" presStyleIdx="0" presStyleCnt="3"/>
      <dgm:spPr/>
    </dgm:pt>
    <dgm:pt modelId="{5EF1607F-7F6E-4039-B47D-5D5F4135792D}" type="pres">
      <dgm:prSet presAssocID="{31D80978-AE36-4A48-A2EB-A1E35EBBE5FD}" presName="text_2" presStyleLbl="node1" presStyleIdx="1" presStyleCnt="3">
        <dgm:presLayoutVars>
          <dgm:bulletEnabled val="1"/>
        </dgm:presLayoutVars>
      </dgm:prSet>
      <dgm:spPr/>
    </dgm:pt>
    <dgm:pt modelId="{4FA9C785-DBB2-433B-84C1-0CE75E2880DB}" type="pres">
      <dgm:prSet presAssocID="{31D80978-AE36-4A48-A2EB-A1E35EBBE5FD}" presName="accent_2" presStyleCnt="0"/>
      <dgm:spPr/>
    </dgm:pt>
    <dgm:pt modelId="{6DDCB706-FD36-4BDE-8F84-0A00514ECB43}" type="pres">
      <dgm:prSet presAssocID="{31D80978-AE36-4A48-A2EB-A1E35EBBE5FD}" presName="accentRepeatNode" presStyleLbl="solidFgAcc1" presStyleIdx="1" presStyleCnt="3"/>
      <dgm:spPr/>
    </dgm:pt>
    <dgm:pt modelId="{C98FE663-C3C8-4E33-B0A8-9B0C4ACD4C6C}" type="pres">
      <dgm:prSet presAssocID="{CE410E11-D596-4519-89B8-21FF682DD02D}" presName="text_3" presStyleLbl="node1" presStyleIdx="2" presStyleCnt="3">
        <dgm:presLayoutVars>
          <dgm:bulletEnabled val="1"/>
        </dgm:presLayoutVars>
      </dgm:prSet>
      <dgm:spPr/>
    </dgm:pt>
    <dgm:pt modelId="{10350F3B-FBE8-4B4D-BB3B-4A3A8217D1D6}" type="pres">
      <dgm:prSet presAssocID="{CE410E11-D596-4519-89B8-21FF682DD02D}" presName="accent_3" presStyleCnt="0"/>
      <dgm:spPr/>
    </dgm:pt>
    <dgm:pt modelId="{EAB28031-0E91-42DA-83EC-3072DA9695C9}" type="pres">
      <dgm:prSet presAssocID="{CE410E11-D596-4519-89B8-21FF682DD02D}" presName="accentRepeatNode" presStyleLbl="solidFgAcc1" presStyleIdx="2" presStyleCnt="3"/>
      <dgm:spPr/>
    </dgm:pt>
  </dgm:ptLst>
  <dgm:cxnLst>
    <dgm:cxn modelId="{B344E925-BDAF-47D7-A52C-15D8939DDED3}" srcId="{ADEF6B00-D735-4C3F-B5E5-08B2151D9368}" destId="{CE410E11-D596-4519-89B8-21FF682DD02D}" srcOrd="2" destOrd="0" parTransId="{E1B7EAAC-A4E3-4617-98ED-40F9A4B64117}" sibTransId="{136B9AF5-F385-428E-8A59-D7A3559C5D5D}"/>
    <dgm:cxn modelId="{0993974A-EDD5-4EA4-8608-5AFAC76A857A}" type="presOf" srcId="{74B3731B-02ED-43D2-BEC7-71165CCA70E6}" destId="{555CC81C-066C-4B4B-A9A6-14B3FD7A2B49}" srcOrd="0" destOrd="0" presId="urn:microsoft.com/office/officeart/2008/layout/VerticalCurvedList"/>
    <dgm:cxn modelId="{A509DC4B-6285-4F3E-BDE2-41D37F5EE19E}" type="presOf" srcId="{CE410E11-D596-4519-89B8-21FF682DD02D}" destId="{C98FE663-C3C8-4E33-B0A8-9B0C4ACD4C6C}" srcOrd="0" destOrd="0" presId="urn:microsoft.com/office/officeart/2008/layout/VerticalCurvedList"/>
    <dgm:cxn modelId="{7CEB3254-F458-4DDF-A8BD-83D2C729F332}" type="presOf" srcId="{ADAA077E-5544-4EBA-B923-F57A4ADB2D66}" destId="{26466D39-D388-49A9-B233-D6EBEB51D76E}" srcOrd="0" destOrd="0" presId="urn:microsoft.com/office/officeart/2008/layout/VerticalCurvedList"/>
    <dgm:cxn modelId="{223ABA5A-2419-4969-B304-0CDB0424EA20}" srcId="{ADEF6B00-D735-4C3F-B5E5-08B2151D9368}" destId="{31D80978-AE36-4A48-A2EB-A1E35EBBE5FD}" srcOrd="1" destOrd="0" parTransId="{873D89B3-7EBA-42A7-AA2A-A569C3F97521}" sibTransId="{238EBF2B-864D-4236-95DF-7368EA292A40}"/>
    <dgm:cxn modelId="{1EAE339B-7B06-4BF8-9F12-7F321BC2EE8D}" srcId="{ADEF6B00-D735-4C3F-B5E5-08B2151D9368}" destId="{74B3731B-02ED-43D2-BEC7-71165CCA70E6}" srcOrd="0" destOrd="0" parTransId="{8871EC65-67C2-409C-A70B-41684B23790D}" sibTransId="{ADAA077E-5544-4EBA-B923-F57A4ADB2D66}"/>
    <dgm:cxn modelId="{D3EF8FCA-D5B3-4DCB-A987-01D65B32664F}" type="presOf" srcId="{31D80978-AE36-4A48-A2EB-A1E35EBBE5FD}" destId="{5EF1607F-7F6E-4039-B47D-5D5F4135792D}" srcOrd="0" destOrd="0" presId="urn:microsoft.com/office/officeart/2008/layout/VerticalCurvedList"/>
    <dgm:cxn modelId="{E12643E0-0243-4AC9-9DE4-BE634CEA3D43}" type="presOf" srcId="{ADEF6B00-D735-4C3F-B5E5-08B2151D9368}" destId="{58B5F211-575D-4539-99B4-33A0959011B5}" srcOrd="0" destOrd="0" presId="urn:microsoft.com/office/officeart/2008/layout/VerticalCurvedList"/>
    <dgm:cxn modelId="{54C4288C-95B6-4871-BFCB-AEDFEF1A8149}" type="presParOf" srcId="{58B5F211-575D-4539-99B4-33A0959011B5}" destId="{3EA38EB7-E2F1-4649-9AF2-95C30E72841B}" srcOrd="0" destOrd="0" presId="urn:microsoft.com/office/officeart/2008/layout/VerticalCurvedList"/>
    <dgm:cxn modelId="{5D39668D-E4F0-41CB-9DF4-5D5CE427604F}" type="presParOf" srcId="{3EA38EB7-E2F1-4649-9AF2-95C30E72841B}" destId="{B9F8DFCA-99EB-471D-9B7D-D8124BAF29F7}" srcOrd="0" destOrd="0" presId="urn:microsoft.com/office/officeart/2008/layout/VerticalCurvedList"/>
    <dgm:cxn modelId="{6D9A772C-9966-436F-AA8B-F1793EFC0FA4}" type="presParOf" srcId="{B9F8DFCA-99EB-471D-9B7D-D8124BAF29F7}" destId="{639E9957-E1DD-4F0B-AC7E-E681940B64B9}" srcOrd="0" destOrd="0" presId="urn:microsoft.com/office/officeart/2008/layout/VerticalCurvedList"/>
    <dgm:cxn modelId="{47D51370-2D61-4292-84C6-C3A403C616CE}" type="presParOf" srcId="{B9F8DFCA-99EB-471D-9B7D-D8124BAF29F7}" destId="{26466D39-D388-49A9-B233-D6EBEB51D76E}" srcOrd="1" destOrd="0" presId="urn:microsoft.com/office/officeart/2008/layout/VerticalCurvedList"/>
    <dgm:cxn modelId="{D5926F8E-43C4-4D6D-AD71-A9690900A4C1}" type="presParOf" srcId="{B9F8DFCA-99EB-471D-9B7D-D8124BAF29F7}" destId="{CB044201-A062-4017-8586-D758E04C4033}" srcOrd="2" destOrd="0" presId="urn:microsoft.com/office/officeart/2008/layout/VerticalCurvedList"/>
    <dgm:cxn modelId="{C9D85F70-E1E6-44BB-A61A-0B4DD007F4C6}" type="presParOf" srcId="{B9F8DFCA-99EB-471D-9B7D-D8124BAF29F7}" destId="{5D37590F-C266-4AEB-B9E8-49253C2B4C96}" srcOrd="3" destOrd="0" presId="urn:microsoft.com/office/officeart/2008/layout/VerticalCurvedList"/>
    <dgm:cxn modelId="{1C80E438-DD59-493B-92A7-ABAED7CCBBE1}" type="presParOf" srcId="{3EA38EB7-E2F1-4649-9AF2-95C30E72841B}" destId="{555CC81C-066C-4B4B-A9A6-14B3FD7A2B49}" srcOrd="1" destOrd="0" presId="urn:microsoft.com/office/officeart/2008/layout/VerticalCurvedList"/>
    <dgm:cxn modelId="{485971C5-1C3B-4572-861C-56512B48F0E5}" type="presParOf" srcId="{3EA38EB7-E2F1-4649-9AF2-95C30E72841B}" destId="{BBCBA219-B91D-480B-93FD-153B2E73E16C}" srcOrd="2" destOrd="0" presId="urn:microsoft.com/office/officeart/2008/layout/VerticalCurvedList"/>
    <dgm:cxn modelId="{D7FD4B4F-6FBD-44F8-BAD8-95AC84C4351A}" type="presParOf" srcId="{BBCBA219-B91D-480B-93FD-153B2E73E16C}" destId="{7427271A-E5D2-4978-9AE1-9211DDA1581C}" srcOrd="0" destOrd="0" presId="urn:microsoft.com/office/officeart/2008/layout/VerticalCurvedList"/>
    <dgm:cxn modelId="{02D4815D-11C0-4359-8550-891C5023B9D3}" type="presParOf" srcId="{3EA38EB7-E2F1-4649-9AF2-95C30E72841B}" destId="{5EF1607F-7F6E-4039-B47D-5D5F4135792D}" srcOrd="3" destOrd="0" presId="urn:microsoft.com/office/officeart/2008/layout/VerticalCurvedList"/>
    <dgm:cxn modelId="{FDAC8BF4-CBEC-4B6D-A8A4-CC98769745B0}" type="presParOf" srcId="{3EA38EB7-E2F1-4649-9AF2-95C30E72841B}" destId="{4FA9C785-DBB2-433B-84C1-0CE75E2880DB}" srcOrd="4" destOrd="0" presId="urn:microsoft.com/office/officeart/2008/layout/VerticalCurvedList"/>
    <dgm:cxn modelId="{BB478719-39A6-4F80-9404-1A887BDADAFC}" type="presParOf" srcId="{4FA9C785-DBB2-433B-84C1-0CE75E2880DB}" destId="{6DDCB706-FD36-4BDE-8F84-0A00514ECB43}" srcOrd="0" destOrd="0" presId="urn:microsoft.com/office/officeart/2008/layout/VerticalCurvedList"/>
    <dgm:cxn modelId="{0208792A-7CCB-4D4F-BAB1-C504D8E09CBE}" type="presParOf" srcId="{3EA38EB7-E2F1-4649-9AF2-95C30E72841B}" destId="{C98FE663-C3C8-4E33-B0A8-9B0C4ACD4C6C}" srcOrd="5" destOrd="0" presId="urn:microsoft.com/office/officeart/2008/layout/VerticalCurvedList"/>
    <dgm:cxn modelId="{C23FF84B-D100-4D23-95B1-46187DBFFD27}" type="presParOf" srcId="{3EA38EB7-E2F1-4649-9AF2-95C30E72841B}" destId="{10350F3B-FBE8-4B4D-BB3B-4A3A8217D1D6}" srcOrd="6" destOrd="0" presId="urn:microsoft.com/office/officeart/2008/layout/VerticalCurvedList"/>
    <dgm:cxn modelId="{3682DDA0-57C2-40AF-BC33-578D2194E463}" type="presParOf" srcId="{10350F3B-FBE8-4B4D-BB3B-4A3A8217D1D6}" destId="{EAB28031-0E91-42DA-83EC-3072DA9695C9}"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DEF6B00-D735-4C3F-B5E5-08B2151D9368}" type="doc">
      <dgm:prSet loTypeId="urn:microsoft.com/office/officeart/2008/layout/VerticalCurvedList" loCatId="list" qsTypeId="urn:microsoft.com/office/officeart/2005/8/quickstyle/simple1" qsCatId="simple" csTypeId="urn:microsoft.com/office/officeart/2005/8/colors/colorful5" csCatId="colorful" phldr="1"/>
      <dgm:spPr/>
      <dgm:t>
        <a:bodyPr/>
        <a:lstStyle/>
        <a:p>
          <a:endParaRPr lang="en-GB"/>
        </a:p>
      </dgm:t>
    </dgm:pt>
    <dgm:pt modelId="{74B3731B-02ED-43D2-BEC7-71165CCA70E6}">
      <dgm:prSet phldrT="[Text]" custT="1"/>
      <dgm:spPr/>
      <dgm:t>
        <a:bodyPr/>
        <a:lstStyle/>
        <a:p>
          <a:pPr>
            <a:buNone/>
          </a:pPr>
          <a:r>
            <a:rPr lang="en-GB" sz="900" dirty="0"/>
            <a:t>As soon as children enter Sedgeberrow school, they are positively encouraged to communicate. We have a dedicated Speech and Language Teaching Assistant who along with the class teachers carries out assessments to identify any areas children need support with. A focus is on role-play, language use and giving the children a variety of opportunities to communicate. Sharing of books, discussion about the children’s news and giving children time to think are just some examples. Phonics is a key part of teaching in the children’s early years, showing the children how to make certain sounds and building on their confidence with recognising those sounds both through seeing the sounds and hearing the sounds. Early</a:t>
          </a:r>
        </a:p>
        <a:p>
          <a:pPr>
            <a:buNone/>
          </a:pPr>
          <a:endParaRPr lang="en-GB" sz="700" dirty="0"/>
        </a:p>
      </dgm:t>
    </dgm:pt>
    <dgm:pt modelId="{8871EC65-67C2-409C-A70B-41684B23790D}" type="parTrans" cxnId="{1EAE339B-7B06-4BF8-9F12-7F321BC2EE8D}">
      <dgm:prSet/>
      <dgm:spPr/>
      <dgm:t>
        <a:bodyPr/>
        <a:lstStyle/>
        <a:p>
          <a:endParaRPr lang="en-GB"/>
        </a:p>
      </dgm:t>
    </dgm:pt>
    <dgm:pt modelId="{ADAA077E-5544-4EBA-B923-F57A4ADB2D66}" type="sibTrans" cxnId="{1EAE339B-7B06-4BF8-9F12-7F321BC2EE8D}">
      <dgm:prSet/>
      <dgm:spPr/>
      <dgm:t>
        <a:bodyPr/>
        <a:lstStyle/>
        <a:p>
          <a:endParaRPr lang="en-GB"/>
        </a:p>
      </dgm:t>
    </dgm:pt>
    <dgm:pt modelId="{31D80978-AE36-4A48-A2EB-A1E35EBBE5FD}">
      <dgm:prSet phldrT="[Text]"/>
      <dgm:spPr/>
      <dgm:t>
        <a:bodyPr/>
        <a:lstStyle/>
        <a:p>
          <a:pPr>
            <a:buNone/>
          </a:pPr>
          <a:r>
            <a:rPr lang="en-GB" dirty="0"/>
            <a:t>As children enter KS1, their communication skills develop. In Year 1 phonics is still taught daily and the Phonics Screening Check takes place at the end of  the year.  </a:t>
          </a:r>
        </a:p>
        <a:p>
          <a:pPr>
            <a:buNone/>
          </a:pPr>
          <a:r>
            <a:rPr lang="en-GB" dirty="0"/>
            <a:t>support is given to the children who require extra support with learning English, through intervention in small groups or on an individual basis. To encourage communication skills further at </a:t>
          </a:r>
          <a:r>
            <a:rPr lang="en-GB" dirty="0" err="1"/>
            <a:t>Sedgeberrow</a:t>
          </a:r>
          <a:r>
            <a:rPr lang="en-GB" dirty="0"/>
            <a:t> we teach some aspects of English through Talk 4 Writing, this engages the children in the book they are reading and supports their thinking skills when innovating the story.</a:t>
          </a:r>
        </a:p>
      </dgm:t>
    </dgm:pt>
    <dgm:pt modelId="{873D89B3-7EBA-42A7-AA2A-A569C3F97521}" type="parTrans" cxnId="{223ABA5A-2419-4969-B304-0CDB0424EA20}">
      <dgm:prSet/>
      <dgm:spPr/>
      <dgm:t>
        <a:bodyPr/>
        <a:lstStyle/>
        <a:p>
          <a:endParaRPr lang="en-GB"/>
        </a:p>
      </dgm:t>
    </dgm:pt>
    <dgm:pt modelId="{238EBF2B-864D-4236-95DF-7368EA292A40}" type="sibTrans" cxnId="{223ABA5A-2419-4969-B304-0CDB0424EA20}">
      <dgm:prSet/>
      <dgm:spPr/>
      <dgm:t>
        <a:bodyPr/>
        <a:lstStyle/>
        <a:p>
          <a:endParaRPr lang="en-GB"/>
        </a:p>
      </dgm:t>
    </dgm:pt>
    <dgm:pt modelId="{CE410E11-D596-4519-89B8-21FF682DD02D}">
      <dgm:prSet phldrT="[Text]"/>
      <dgm:spPr/>
      <dgm:t>
        <a:bodyPr/>
        <a:lstStyle/>
        <a:p>
          <a:pPr algn="ctr">
            <a:buNone/>
          </a:pPr>
          <a:r>
            <a:rPr lang="en-GB" dirty="0"/>
            <a:t>In KS2 children take an active role in the life of the school. Children are voted to become members of Pupil Parliament in which they are given the opportunity to represent the school and have a voice in the decision making process, from the charities, events, curriculum and well-being. P4C is a useful teaching tool in improving the children’s communication skills, listening to the opinions of others and giving supporting statements to validate their viewpoint. JAM is delivered and prepared by a team of children, they then showcase this in worship each week in front of the whole school. </a:t>
          </a:r>
        </a:p>
      </dgm:t>
    </dgm:pt>
    <dgm:pt modelId="{E1B7EAAC-A4E3-4617-98ED-40F9A4B64117}" type="parTrans" cxnId="{B344E925-BDAF-47D7-A52C-15D8939DDED3}">
      <dgm:prSet/>
      <dgm:spPr/>
      <dgm:t>
        <a:bodyPr/>
        <a:lstStyle/>
        <a:p>
          <a:endParaRPr lang="en-GB"/>
        </a:p>
      </dgm:t>
    </dgm:pt>
    <dgm:pt modelId="{136B9AF5-F385-428E-8A59-D7A3559C5D5D}" type="sibTrans" cxnId="{B344E925-BDAF-47D7-A52C-15D8939DDED3}">
      <dgm:prSet/>
      <dgm:spPr/>
      <dgm:t>
        <a:bodyPr/>
        <a:lstStyle/>
        <a:p>
          <a:endParaRPr lang="en-GB"/>
        </a:p>
      </dgm:t>
    </dgm:pt>
    <dgm:pt modelId="{58B5F211-575D-4539-99B4-33A0959011B5}" type="pres">
      <dgm:prSet presAssocID="{ADEF6B00-D735-4C3F-B5E5-08B2151D9368}" presName="Name0" presStyleCnt="0">
        <dgm:presLayoutVars>
          <dgm:chMax val="7"/>
          <dgm:chPref val="7"/>
          <dgm:dir/>
        </dgm:presLayoutVars>
      </dgm:prSet>
      <dgm:spPr/>
    </dgm:pt>
    <dgm:pt modelId="{3EA38EB7-E2F1-4649-9AF2-95C30E72841B}" type="pres">
      <dgm:prSet presAssocID="{ADEF6B00-D735-4C3F-B5E5-08B2151D9368}" presName="Name1" presStyleCnt="0"/>
      <dgm:spPr/>
    </dgm:pt>
    <dgm:pt modelId="{B9F8DFCA-99EB-471D-9B7D-D8124BAF29F7}" type="pres">
      <dgm:prSet presAssocID="{ADEF6B00-D735-4C3F-B5E5-08B2151D9368}" presName="cycle" presStyleCnt="0"/>
      <dgm:spPr/>
    </dgm:pt>
    <dgm:pt modelId="{639E9957-E1DD-4F0B-AC7E-E681940B64B9}" type="pres">
      <dgm:prSet presAssocID="{ADEF6B00-D735-4C3F-B5E5-08B2151D9368}" presName="srcNode" presStyleLbl="node1" presStyleIdx="0" presStyleCnt="3"/>
      <dgm:spPr/>
    </dgm:pt>
    <dgm:pt modelId="{26466D39-D388-49A9-B233-D6EBEB51D76E}" type="pres">
      <dgm:prSet presAssocID="{ADEF6B00-D735-4C3F-B5E5-08B2151D9368}" presName="conn" presStyleLbl="parChTrans1D2" presStyleIdx="0" presStyleCnt="1"/>
      <dgm:spPr/>
    </dgm:pt>
    <dgm:pt modelId="{CB044201-A062-4017-8586-D758E04C4033}" type="pres">
      <dgm:prSet presAssocID="{ADEF6B00-D735-4C3F-B5E5-08B2151D9368}" presName="extraNode" presStyleLbl="node1" presStyleIdx="0" presStyleCnt="3"/>
      <dgm:spPr/>
    </dgm:pt>
    <dgm:pt modelId="{5D37590F-C266-4AEB-B9E8-49253C2B4C96}" type="pres">
      <dgm:prSet presAssocID="{ADEF6B00-D735-4C3F-B5E5-08B2151D9368}" presName="dstNode" presStyleLbl="node1" presStyleIdx="0" presStyleCnt="3"/>
      <dgm:spPr/>
    </dgm:pt>
    <dgm:pt modelId="{555CC81C-066C-4B4B-A9A6-14B3FD7A2B49}" type="pres">
      <dgm:prSet presAssocID="{74B3731B-02ED-43D2-BEC7-71165CCA70E6}" presName="text_1" presStyleLbl="node1" presStyleIdx="0" presStyleCnt="3">
        <dgm:presLayoutVars>
          <dgm:bulletEnabled val="1"/>
        </dgm:presLayoutVars>
      </dgm:prSet>
      <dgm:spPr/>
    </dgm:pt>
    <dgm:pt modelId="{BBCBA219-B91D-480B-93FD-153B2E73E16C}" type="pres">
      <dgm:prSet presAssocID="{74B3731B-02ED-43D2-BEC7-71165CCA70E6}" presName="accent_1" presStyleCnt="0"/>
      <dgm:spPr/>
    </dgm:pt>
    <dgm:pt modelId="{7427271A-E5D2-4978-9AE1-9211DDA1581C}" type="pres">
      <dgm:prSet presAssocID="{74B3731B-02ED-43D2-BEC7-71165CCA70E6}" presName="accentRepeatNode" presStyleLbl="solidFgAcc1" presStyleIdx="0" presStyleCnt="3"/>
      <dgm:spPr/>
    </dgm:pt>
    <dgm:pt modelId="{5EF1607F-7F6E-4039-B47D-5D5F4135792D}" type="pres">
      <dgm:prSet presAssocID="{31D80978-AE36-4A48-A2EB-A1E35EBBE5FD}" presName="text_2" presStyleLbl="node1" presStyleIdx="1" presStyleCnt="3">
        <dgm:presLayoutVars>
          <dgm:bulletEnabled val="1"/>
        </dgm:presLayoutVars>
      </dgm:prSet>
      <dgm:spPr/>
    </dgm:pt>
    <dgm:pt modelId="{4FA9C785-DBB2-433B-84C1-0CE75E2880DB}" type="pres">
      <dgm:prSet presAssocID="{31D80978-AE36-4A48-A2EB-A1E35EBBE5FD}" presName="accent_2" presStyleCnt="0"/>
      <dgm:spPr/>
    </dgm:pt>
    <dgm:pt modelId="{6DDCB706-FD36-4BDE-8F84-0A00514ECB43}" type="pres">
      <dgm:prSet presAssocID="{31D80978-AE36-4A48-A2EB-A1E35EBBE5FD}" presName="accentRepeatNode" presStyleLbl="solidFgAcc1" presStyleIdx="1" presStyleCnt="3"/>
      <dgm:spPr/>
    </dgm:pt>
    <dgm:pt modelId="{C98FE663-C3C8-4E33-B0A8-9B0C4ACD4C6C}" type="pres">
      <dgm:prSet presAssocID="{CE410E11-D596-4519-89B8-21FF682DD02D}" presName="text_3" presStyleLbl="node1" presStyleIdx="2" presStyleCnt="3">
        <dgm:presLayoutVars>
          <dgm:bulletEnabled val="1"/>
        </dgm:presLayoutVars>
      </dgm:prSet>
      <dgm:spPr/>
    </dgm:pt>
    <dgm:pt modelId="{10350F3B-FBE8-4B4D-BB3B-4A3A8217D1D6}" type="pres">
      <dgm:prSet presAssocID="{CE410E11-D596-4519-89B8-21FF682DD02D}" presName="accent_3" presStyleCnt="0"/>
      <dgm:spPr/>
    </dgm:pt>
    <dgm:pt modelId="{EAB28031-0E91-42DA-83EC-3072DA9695C9}" type="pres">
      <dgm:prSet presAssocID="{CE410E11-D596-4519-89B8-21FF682DD02D}" presName="accentRepeatNode" presStyleLbl="solidFgAcc1" presStyleIdx="2" presStyleCnt="3"/>
      <dgm:spPr/>
    </dgm:pt>
  </dgm:ptLst>
  <dgm:cxnLst>
    <dgm:cxn modelId="{B344E925-BDAF-47D7-A52C-15D8939DDED3}" srcId="{ADEF6B00-D735-4C3F-B5E5-08B2151D9368}" destId="{CE410E11-D596-4519-89B8-21FF682DD02D}" srcOrd="2" destOrd="0" parTransId="{E1B7EAAC-A4E3-4617-98ED-40F9A4B64117}" sibTransId="{136B9AF5-F385-428E-8A59-D7A3559C5D5D}"/>
    <dgm:cxn modelId="{0993974A-EDD5-4EA4-8608-5AFAC76A857A}" type="presOf" srcId="{74B3731B-02ED-43D2-BEC7-71165CCA70E6}" destId="{555CC81C-066C-4B4B-A9A6-14B3FD7A2B49}" srcOrd="0" destOrd="0" presId="urn:microsoft.com/office/officeart/2008/layout/VerticalCurvedList"/>
    <dgm:cxn modelId="{A509DC4B-6285-4F3E-BDE2-41D37F5EE19E}" type="presOf" srcId="{CE410E11-D596-4519-89B8-21FF682DD02D}" destId="{C98FE663-C3C8-4E33-B0A8-9B0C4ACD4C6C}" srcOrd="0" destOrd="0" presId="urn:microsoft.com/office/officeart/2008/layout/VerticalCurvedList"/>
    <dgm:cxn modelId="{7CEB3254-F458-4DDF-A8BD-83D2C729F332}" type="presOf" srcId="{ADAA077E-5544-4EBA-B923-F57A4ADB2D66}" destId="{26466D39-D388-49A9-B233-D6EBEB51D76E}" srcOrd="0" destOrd="0" presId="urn:microsoft.com/office/officeart/2008/layout/VerticalCurvedList"/>
    <dgm:cxn modelId="{223ABA5A-2419-4969-B304-0CDB0424EA20}" srcId="{ADEF6B00-D735-4C3F-B5E5-08B2151D9368}" destId="{31D80978-AE36-4A48-A2EB-A1E35EBBE5FD}" srcOrd="1" destOrd="0" parTransId="{873D89B3-7EBA-42A7-AA2A-A569C3F97521}" sibTransId="{238EBF2B-864D-4236-95DF-7368EA292A40}"/>
    <dgm:cxn modelId="{1EAE339B-7B06-4BF8-9F12-7F321BC2EE8D}" srcId="{ADEF6B00-D735-4C3F-B5E5-08B2151D9368}" destId="{74B3731B-02ED-43D2-BEC7-71165CCA70E6}" srcOrd="0" destOrd="0" parTransId="{8871EC65-67C2-409C-A70B-41684B23790D}" sibTransId="{ADAA077E-5544-4EBA-B923-F57A4ADB2D66}"/>
    <dgm:cxn modelId="{D3EF8FCA-D5B3-4DCB-A987-01D65B32664F}" type="presOf" srcId="{31D80978-AE36-4A48-A2EB-A1E35EBBE5FD}" destId="{5EF1607F-7F6E-4039-B47D-5D5F4135792D}" srcOrd="0" destOrd="0" presId="urn:microsoft.com/office/officeart/2008/layout/VerticalCurvedList"/>
    <dgm:cxn modelId="{E12643E0-0243-4AC9-9DE4-BE634CEA3D43}" type="presOf" srcId="{ADEF6B00-D735-4C3F-B5E5-08B2151D9368}" destId="{58B5F211-575D-4539-99B4-33A0959011B5}" srcOrd="0" destOrd="0" presId="urn:microsoft.com/office/officeart/2008/layout/VerticalCurvedList"/>
    <dgm:cxn modelId="{54C4288C-95B6-4871-BFCB-AEDFEF1A8149}" type="presParOf" srcId="{58B5F211-575D-4539-99B4-33A0959011B5}" destId="{3EA38EB7-E2F1-4649-9AF2-95C30E72841B}" srcOrd="0" destOrd="0" presId="urn:microsoft.com/office/officeart/2008/layout/VerticalCurvedList"/>
    <dgm:cxn modelId="{5D39668D-E4F0-41CB-9DF4-5D5CE427604F}" type="presParOf" srcId="{3EA38EB7-E2F1-4649-9AF2-95C30E72841B}" destId="{B9F8DFCA-99EB-471D-9B7D-D8124BAF29F7}" srcOrd="0" destOrd="0" presId="urn:microsoft.com/office/officeart/2008/layout/VerticalCurvedList"/>
    <dgm:cxn modelId="{6D9A772C-9966-436F-AA8B-F1793EFC0FA4}" type="presParOf" srcId="{B9F8DFCA-99EB-471D-9B7D-D8124BAF29F7}" destId="{639E9957-E1DD-4F0B-AC7E-E681940B64B9}" srcOrd="0" destOrd="0" presId="urn:microsoft.com/office/officeart/2008/layout/VerticalCurvedList"/>
    <dgm:cxn modelId="{47D51370-2D61-4292-84C6-C3A403C616CE}" type="presParOf" srcId="{B9F8DFCA-99EB-471D-9B7D-D8124BAF29F7}" destId="{26466D39-D388-49A9-B233-D6EBEB51D76E}" srcOrd="1" destOrd="0" presId="urn:microsoft.com/office/officeart/2008/layout/VerticalCurvedList"/>
    <dgm:cxn modelId="{D5926F8E-43C4-4D6D-AD71-A9690900A4C1}" type="presParOf" srcId="{B9F8DFCA-99EB-471D-9B7D-D8124BAF29F7}" destId="{CB044201-A062-4017-8586-D758E04C4033}" srcOrd="2" destOrd="0" presId="urn:microsoft.com/office/officeart/2008/layout/VerticalCurvedList"/>
    <dgm:cxn modelId="{C9D85F70-E1E6-44BB-A61A-0B4DD007F4C6}" type="presParOf" srcId="{B9F8DFCA-99EB-471D-9B7D-D8124BAF29F7}" destId="{5D37590F-C266-4AEB-B9E8-49253C2B4C96}" srcOrd="3" destOrd="0" presId="urn:microsoft.com/office/officeart/2008/layout/VerticalCurvedList"/>
    <dgm:cxn modelId="{1C80E438-DD59-493B-92A7-ABAED7CCBBE1}" type="presParOf" srcId="{3EA38EB7-E2F1-4649-9AF2-95C30E72841B}" destId="{555CC81C-066C-4B4B-A9A6-14B3FD7A2B49}" srcOrd="1" destOrd="0" presId="urn:microsoft.com/office/officeart/2008/layout/VerticalCurvedList"/>
    <dgm:cxn modelId="{485971C5-1C3B-4572-861C-56512B48F0E5}" type="presParOf" srcId="{3EA38EB7-E2F1-4649-9AF2-95C30E72841B}" destId="{BBCBA219-B91D-480B-93FD-153B2E73E16C}" srcOrd="2" destOrd="0" presId="urn:microsoft.com/office/officeart/2008/layout/VerticalCurvedList"/>
    <dgm:cxn modelId="{D7FD4B4F-6FBD-44F8-BAD8-95AC84C4351A}" type="presParOf" srcId="{BBCBA219-B91D-480B-93FD-153B2E73E16C}" destId="{7427271A-E5D2-4978-9AE1-9211DDA1581C}" srcOrd="0" destOrd="0" presId="urn:microsoft.com/office/officeart/2008/layout/VerticalCurvedList"/>
    <dgm:cxn modelId="{02D4815D-11C0-4359-8550-891C5023B9D3}" type="presParOf" srcId="{3EA38EB7-E2F1-4649-9AF2-95C30E72841B}" destId="{5EF1607F-7F6E-4039-B47D-5D5F4135792D}" srcOrd="3" destOrd="0" presId="urn:microsoft.com/office/officeart/2008/layout/VerticalCurvedList"/>
    <dgm:cxn modelId="{FDAC8BF4-CBEC-4B6D-A8A4-CC98769745B0}" type="presParOf" srcId="{3EA38EB7-E2F1-4649-9AF2-95C30E72841B}" destId="{4FA9C785-DBB2-433B-84C1-0CE75E2880DB}" srcOrd="4" destOrd="0" presId="urn:microsoft.com/office/officeart/2008/layout/VerticalCurvedList"/>
    <dgm:cxn modelId="{BB478719-39A6-4F80-9404-1A887BDADAFC}" type="presParOf" srcId="{4FA9C785-DBB2-433B-84C1-0CE75E2880DB}" destId="{6DDCB706-FD36-4BDE-8F84-0A00514ECB43}" srcOrd="0" destOrd="0" presId="urn:microsoft.com/office/officeart/2008/layout/VerticalCurvedList"/>
    <dgm:cxn modelId="{0208792A-7CCB-4D4F-BAB1-C504D8E09CBE}" type="presParOf" srcId="{3EA38EB7-E2F1-4649-9AF2-95C30E72841B}" destId="{C98FE663-C3C8-4E33-B0A8-9B0C4ACD4C6C}" srcOrd="5" destOrd="0" presId="urn:microsoft.com/office/officeart/2008/layout/VerticalCurvedList"/>
    <dgm:cxn modelId="{C23FF84B-D100-4D23-95B1-46187DBFFD27}" type="presParOf" srcId="{3EA38EB7-E2F1-4649-9AF2-95C30E72841B}" destId="{10350F3B-FBE8-4B4D-BB3B-4A3A8217D1D6}" srcOrd="6" destOrd="0" presId="urn:microsoft.com/office/officeart/2008/layout/VerticalCurvedList"/>
    <dgm:cxn modelId="{3682DDA0-57C2-40AF-BC33-578D2194E463}" type="presParOf" srcId="{10350F3B-FBE8-4B4D-BB3B-4A3A8217D1D6}" destId="{EAB28031-0E91-42DA-83EC-3072DA9695C9}"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DEF6B00-D735-4C3F-B5E5-08B2151D9368}" type="doc">
      <dgm:prSet loTypeId="urn:microsoft.com/office/officeart/2008/layout/VerticalCurvedList" loCatId="list" qsTypeId="urn:microsoft.com/office/officeart/2005/8/quickstyle/simple1" qsCatId="simple" csTypeId="urn:microsoft.com/office/officeart/2005/8/colors/colorful5" csCatId="colorful" phldr="1"/>
      <dgm:spPr/>
      <dgm:t>
        <a:bodyPr/>
        <a:lstStyle/>
        <a:p>
          <a:endParaRPr lang="en-GB"/>
        </a:p>
      </dgm:t>
    </dgm:pt>
    <dgm:pt modelId="{74B3731B-02ED-43D2-BEC7-71165CCA70E6}">
      <dgm:prSet phldrT="[Text]"/>
      <dgm:spPr/>
      <dgm:t>
        <a:bodyPr/>
        <a:lstStyle/>
        <a:p>
          <a:pPr>
            <a:buNone/>
          </a:pPr>
          <a:r>
            <a:rPr lang="en-GB" dirty="0"/>
            <a:t>As soon as children enter Sedgeberrow school, they are positively encouraged to be involved in all aspects of the curriculum. Weekly forest school sessions take place in which the children develop their skills. Swimming lessons begin in the summer term and is continued in each </a:t>
          </a:r>
          <a:r>
            <a:rPr lang="en-GB"/>
            <a:t>year group.</a:t>
          </a:r>
          <a:endParaRPr lang="en-GB" dirty="0"/>
        </a:p>
      </dgm:t>
    </dgm:pt>
    <dgm:pt modelId="{8871EC65-67C2-409C-A70B-41684B23790D}" type="parTrans" cxnId="{1EAE339B-7B06-4BF8-9F12-7F321BC2EE8D}">
      <dgm:prSet/>
      <dgm:spPr/>
      <dgm:t>
        <a:bodyPr/>
        <a:lstStyle/>
        <a:p>
          <a:endParaRPr lang="en-GB"/>
        </a:p>
      </dgm:t>
    </dgm:pt>
    <dgm:pt modelId="{ADAA077E-5544-4EBA-B923-F57A4ADB2D66}" type="sibTrans" cxnId="{1EAE339B-7B06-4BF8-9F12-7F321BC2EE8D}">
      <dgm:prSet/>
      <dgm:spPr/>
      <dgm:t>
        <a:bodyPr/>
        <a:lstStyle/>
        <a:p>
          <a:endParaRPr lang="en-GB"/>
        </a:p>
      </dgm:t>
    </dgm:pt>
    <dgm:pt modelId="{31D80978-AE36-4A48-A2EB-A1E35EBBE5FD}">
      <dgm:prSet phldrT="[Text]"/>
      <dgm:spPr/>
      <dgm:t>
        <a:bodyPr/>
        <a:lstStyle/>
        <a:p>
          <a:pPr>
            <a:buNone/>
          </a:pPr>
          <a:r>
            <a:rPr lang="en-GB" dirty="0"/>
            <a:t>As children enter KS1 outdoor learning is built upon in each of the year groups. PE lessons are delivered by the class teachers and also where appropriate by relevant coaches with a specific skill we would like the children to learn. Following the PE curriculum the children are exposed to a range of sports. Visits take place to enhance the learning taking place in each topic. </a:t>
          </a:r>
        </a:p>
      </dgm:t>
    </dgm:pt>
    <dgm:pt modelId="{873D89B3-7EBA-42A7-AA2A-A569C3F97521}" type="parTrans" cxnId="{223ABA5A-2419-4969-B304-0CDB0424EA20}">
      <dgm:prSet/>
      <dgm:spPr/>
      <dgm:t>
        <a:bodyPr/>
        <a:lstStyle/>
        <a:p>
          <a:endParaRPr lang="en-GB"/>
        </a:p>
      </dgm:t>
    </dgm:pt>
    <dgm:pt modelId="{238EBF2B-864D-4236-95DF-7368EA292A40}" type="sibTrans" cxnId="{223ABA5A-2419-4969-B304-0CDB0424EA20}">
      <dgm:prSet/>
      <dgm:spPr/>
      <dgm:t>
        <a:bodyPr/>
        <a:lstStyle/>
        <a:p>
          <a:endParaRPr lang="en-GB"/>
        </a:p>
      </dgm:t>
    </dgm:pt>
    <dgm:pt modelId="{CE410E11-D596-4519-89B8-21FF682DD02D}">
      <dgm:prSet phldrT="[Text]"/>
      <dgm:spPr/>
      <dgm:t>
        <a:bodyPr/>
        <a:lstStyle/>
        <a:p>
          <a:pPr algn="ctr">
            <a:buNone/>
          </a:pPr>
          <a:r>
            <a:rPr lang="en-GB" dirty="0"/>
            <a:t>In KS2 children have the opportunity to attend a residential visit during which they are offered a number of outdoor activities from abseiling to orienteering. During Year 4 and 5 children take part in bell-boating which is a great opportunity to build their team working skills. Clubs are held in school from chess to football. Sports Day is held and a great way to involve parents to. Where possible we hold activities to encourage team work for example we held a </a:t>
          </a:r>
          <a:r>
            <a:rPr lang="en-GB"/>
            <a:t>rope tug.</a:t>
          </a:r>
          <a:endParaRPr lang="en-GB" dirty="0"/>
        </a:p>
      </dgm:t>
    </dgm:pt>
    <dgm:pt modelId="{E1B7EAAC-A4E3-4617-98ED-40F9A4B64117}" type="parTrans" cxnId="{B344E925-BDAF-47D7-A52C-15D8939DDED3}">
      <dgm:prSet/>
      <dgm:spPr/>
      <dgm:t>
        <a:bodyPr/>
        <a:lstStyle/>
        <a:p>
          <a:endParaRPr lang="en-GB"/>
        </a:p>
      </dgm:t>
    </dgm:pt>
    <dgm:pt modelId="{136B9AF5-F385-428E-8A59-D7A3559C5D5D}" type="sibTrans" cxnId="{B344E925-BDAF-47D7-A52C-15D8939DDED3}">
      <dgm:prSet/>
      <dgm:spPr/>
      <dgm:t>
        <a:bodyPr/>
        <a:lstStyle/>
        <a:p>
          <a:endParaRPr lang="en-GB"/>
        </a:p>
      </dgm:t>
    </dgm:pt>
    <dgm:pt modelId="{58B5F211-575D-4539-99B4-33A0959011B5}" type="pres">
      <dgm:prSet presAssocID="{ADEF6B00-D735-4C3F-B5E5-08B2151D9368}" presName="Name0" presStyleCnt="0">
        <dgm:presLayoutVars>
          <dgm:chMax val="7"/>
          <dgm:chPref val="7"/>
          <dgm:dir/>
        </dgm:presLayoutVars>
      </dgm:prSet>
      <dgm:spPr/>
    </dgm:pt>
    <dgm:pt modelId="{3EA38EB7-E2F1-4649-9AF2-95C30E72841B}" type="pres">
      <dgm:prSet presAssocID="{ADEF6B00-D735-4C3F-B5E5-08B2151D9368}" presName="Name1" presStyleCnt="0"/>
      <dgm:spPr/>
    </dgm:pt>
    <dgm:pt modelId="{B9F8DFCA-99EB-471D-9B7D-D8124BAF29F7}" type="pres">
      <dgm:prSet presAssocID="{ADEF6B00-D735-4C3F-B5E5-08B2151D9368}" presName="cycle" presStyleCnt="0"/>
      <dgm:spPr/>
    </dgm:pt>
    <dgm:pt modelId="{639E9957-E1DD-4F0B-AC7E-E681940B64B9}" type="pres">
      <dgm:prSet presAssocID="{ADEF6B00-D735-4C3F-B5E5-08B2151D9368}" presName="srcNode" presStyleLbl="node1" presStyleIdx="0" presStyleCnt="3"/>
      <dgm:spPr/>
    </dgm:pt>
    <dgm:pt modelId="{26466D39-D388-49A9-B233-D6EBEB51D76E}" type="pres">
      <dgm:prSet presAssocID="{ADEF6B00-D735-4C3F-B5E5-08B2151D9368}" presName="conn" presStyleLbl="parChTrans1D2" presStyleIdx="0" presStyleCnt="1"/>
      <dgm:spPr/>
    </dgm:pt>
    <dgm:pt modelId="{CB044201-A062-4017-8586-D758E04C4033}" type="pres">
      <dgm:prSet presAssocID="{ADEF6B00-D735-4C3F-B5E5-08B2151D9368}" presName="extraNode" presStyleLbl="node1" presStyleIdx="0" presStyleCnt="3"/>
      <dgm:spPr/>
    </dgm:pt>
    <dgm:pt modelId="{5D37590F-C266-4AEB-B9E8-49253C2B4C96}" type="pres">
      <dgm:prSet presAssocID="{ADEF6B00-D735-4C3F-B5E5-08B2151D9368}" presName="dstNode" presStyleLbl="node1" presStyleIdx="0" presStyleCnt="3"/>
      <dgm:spPr/>
    </dgm:pt>
    <dgm:pt modelId="{555CC81C-066C-4B4B-A9A6-14B3FD7A2B49}" type="pres">
      <dgm:prSet presAssocID="{74B3731B-02ED-43D2-BEC7-71165CCA70E6}" presName="text_1" presStyleLbl="node1" presStyleIdx="0" presStyleCnt="3">
        <dgm:presLayoutVars>
          <dgm:bulletEnabled val="1"/>
        </dgm:presLayoutVars>
      </dgm:prSet>
      <dgm:spPr/>
    </dgm:pt>
    <dgm:pt modelId="{BBCBA219-B91D-480B-93FD-153B2E73E16C}" type="pres">
      <dgm:prSet presAssocID="{74B3731B-02ED-43D2-BEC7-71165CCA70E6}" presName="accent_1" presStyleCnt="0"/>
      <dgm:spPr/>
    </dgm:pt>
    <dgm:pt modelId="{7427271A-E5D2-4978-9AE1-9211DDA1581C}" type="pres">
      <dgm:prSet presAssocID="{74B3731B-02ED-43D2-BEC7-71165CCA70E6}" presName="accentRepeatNode" presStyleLbl="solidFgAcc1" presStyleIdx="0" presStyleCnt="3"/>
      <dgm:spPr/>
    </dgm:pt>
    <dgm:pt modelId="{5EF1607F-7F6E-4039-B47D-5D5F4135792D}" type="pres">
      <dgm:prSet presAssocID="{31D80978-AE36-4A48-A2EB-A1E35EBBE5FD}" presName="text_2" presStyleLbl="node1" presStyleIdx="1" presStyleCnt="3">
        <dgm:presLayoutVars>
          <dgm:bulletEnabled val="1"/>
        </dgm:presLayoutVars>
      </dgm:prSet>
      <dgm:spPr/>
    </dgm:pt>
    <dgm:pt modelId="{4FA9C785-DBB2-433B-84C1-0CE75E2880DB}" type="pres">
      <dgm:prSet presAssocID="{31D80978-AE36-4A48-A2EB-A1E35EBBE5FD}" presName="accent_2" presStyleCnt="0"/>
      <dgm:spPr/>
    </dgm:pt>
    <dgm:pt modelId="{6DDCB706-FD36-4BDE-8F84-0A00514ECB43}" type="pres">
      <dgm:prSet presAssocID="{31D80978-AE36-4A48-A2EB-A1E35EBBE5FD}" presName="accentRepeatNode" presStyleLbl="solidFgAcc1" presStyleIdx="1" presStyleCnt="3"/>
      <dgm:spPr/>
    </dgm:pt>
    <dgm:pt modelId="{C98FE663-C3C8-4E33-B0A8-9B0C4ACD4C6C}" type="pres">
      <dgm:prSet presAssocID="{CE410E11-D596-4519-89B8-21FF682DD02D}" presName="text_3" presStyleLbl="node1" presStyleIdx="2" presStyleCnt="3">
        <dgm:presLayoutVars>
          <dgm:bulletEnabled val="1"/>
        </dgm:presLayoutVars>
      </dgm:prSet>
      <dgm:spPr/>
    </dgm:pt>
    <dgm:pt modelId="{10350F3B-FBE8-4B4D-BB3B-4A3A8217D1D6}" type="pres">
      <dgm:prSet presAssocID="{CE410E11-D596-4519-89B8-21FF682DD02D}" presName="accent_3" presStyleCnt="0"/>
      <dgm:spPr/>
    </dgm:pt>
    <dgm:pt modelId="{EAB28031-0E91-42DA-83EC-3072DA9695C9}" type="pres">
      <dgm:prSet presAssocID="{CE410E11-D596-4519-89B8-21FF682DD02D}" presName="accentRepeatNode" presStyleLbl="solidFgAcc1" presStyleIdx="2" presStyleCnt="3"/>
      <dgm:spPr/>
    </dgm:pt>
  </dgm:ptLst>
  <dgm:cxnLst>
    <dgm:cxn modelId="{B344E925-BDAF-47D7-A52C-15D8939DDED3}" srcId="{ADEF6B00-D735-4C3F-B5E5-08B2151D9368}" destId="{CE410E11-D596-4519-89B8-21FF682DD02D}" srcOrd="2" destOrd="0" parTransId="{E1B7EAAC-A4E3-4617-98ED-40F9A4B64117}" sibTransId="{136B9AF5-F385-428E-8A59-D7A3559C5D5D}"/>
    <dgm:cxn modelId="{0993974A-EDD5-4EA4-8608-5AFAC76A857A}" type="presOf" srcId="{74B3731B-02ED-43D2-BEC7-71165CCA70E6}" destId="{555CC81C-066C-4B4B-A9A6-14B3FD7A2B49}" srcOrd="0" destOrd="0" presId="urn:microsoft.com/office/officeart/2008/layout/VerticalCurvedList"/>
    <dgm:cxn modelId="{A509DC4B-6285-4F3E-BDE2-41D37F5EE19E}" type="presOf" srcId="{CE410E11-D596-4519-89B8-21FF682DD02D}" destId="{C98FE663-C3C8-4E33-B0A8-9B0C4ACD4C6C}" srcOrd="0" destOrd="0" presId="urn:microsoft.com/office/officeart/2008/layout/VerticalCurvedList"/>
    <dgm:cxn modelId="{7CEB3254-F458-4DDF-A8BD-83D2C729F332}" type="presOf" srcId="{ADAA077E-5544-4EBA-B923-F57A4ADB2D66}" destId="{26466D39-D388-49A9-B233-D6EBEB51D76E}" srcOrd="0" destOrd="0" presId="urn:microsoft.com/office/officeart/2008/layout/VerticalCurvedList"/>
    <dgm:cxn modelId="{223ABA5A-2419-4969-B304-0CDB0424EA20}" srcId="{ADEF6B00-D735-4C3F-B5E5-08B2151D9368}" destId="{31D80978-AE36-4A48-A2EB-A1E35EBBE5FD}" srcOrd="1" destOrd="0" parTransId="{873D89B3-7EBA-42A7-AA2A-A569C3F97521}" sibTransId="{238EBF2B-864D-4236-95DF-7368EA292A40}"/>
    <dgm:cxn modelId="{1EAE339B-7B06-4BF8-9F12-7F321BC2EE8D}" srcId="{ADEF6B00-D735-4C3F-B5E5-08B2151D9368}" destId="{74B3731B-02ED-43D2-BEC7-71165CCA70E6}" srcOrd="0" destOrd="0" parTransId="{8871EC65-67C2-409C-A70B-41684B23790D}" sibTransId="{ADAA077E-5544-4EBA-B923-F57A4ADB2D66}"/>
    <dgm:cxn modelId="{D3EF8FCA-D5B3-4DCB-A987-01D65B32664F}" type="presOf" srcId="{31D80978-AE36-4A48-A2EB-A1E35EBBE5FD}" destId="{5EF1607F-7F6E-4039-B47D-5D5F4135792D}" srcOrd="0" destOrd="0" presId="urn:microsoft.com/office/officeart/2008/layout/VerticalCurvedList"/>
    <dgm:cxn modelId="{E12643E0-0243-4AC9-9DE4-BE634CEA3D43}" type="presOf" srcId="{ADEF6B00-D735-4C3F-B5E5-08B2151D9368}" destId="{58B5F211-575D-4539-99B4-33A0959011B5}" srcOrd="0" destOrd="0" presId="urn:microsoft.com/office/officeart/2008/layout/VerticalCurvedList"/>
    <dgm:cxn modelId="{54C4288C-95B6-4871-BFCB-AEDFEF1A8149}" type="presParOf" srcId="{58B5F211-575D-4539-99B4-33A0959011B5}" destId="{3EA38EB7-E2F1-4649-9AF2-95C30E72841B}" srcOrd="0" destOrd="0" presId="urn:microsoft.com/office/officeart/2008/layout/VerticalCurvedList"/>
    <dgm:cxn modelId="{5D39668D-E4F0-41CB-9DF4-5D5CE427604F}" type="presParOf" srcId="{3EA38EB7-E2F1-4649-9AF2-95C30E72841B}" destId="{B9F8DFCA-99EB-471D-9B7D-D8124BAF29F7}" srcOrd="0" destOrd="0" presId="urn:microsoft.com/office/officeart/2008/layout/VerticalCurvedList"/>
    <dgm:cxn modelId="{6D9A772C-9966-436F-AA8B-F1793EFC0FA4}" type="presParOf" srcId="{B9F8DFCA-99EB-471D-9B7D-D8124BAF29F7}" destId="{639E9957-E1DD-4F0B-AC7E-E681940B64B9}" srcOrd="0" destOrd="0" presId="urn:microsoft.com/office/officeart/2008/layout/VerticalCurvedList"/>
    <dgm:cxn modelId="{47D51370-2D61-4292-84C6-C3A403C616CE}" type="presParOf" srcId="{B9F8DFCA-99EB-471D-9B7D-D8124BAF29F7}" destId="{26466D39-D388-49A9-B233-D6EBEB51D76E}" srcOrd="1" destOrd="0" presId="urn:microsoft.com/office/officeart/2008/layout/VerticalCurvedList"/>
    <dgm:cxn modelId="{D5926F8E-43C4-4D6D-AD71-A9690900A4C1}" type="presParOf" srcId="{B9F8DFCA-99EB-471D-9B7D-D8124BAF29F7}" destId="{CB044201-A062-4017-8586-D758E04C4033}" srcOrd="2" destOrd="0" presId="urn:microsoft.com/office/officeart/2008/layout/VerticalCurvedList"/>
    <dgm:cxn modelId="{C9D85F70-E1E6-44BB-A61A-0B4DD007F4C6}" type="presParOf" srcId="{B9F8DFCA-99EB-471D-9B7D-D8124BAF29F7}" destId="{5D37590F-C266-4AEB-B9E8-49253C2B4C96}" srcOrd="3" destOrd="0" presId="urn:microsoft.com/office/officeart/2008/layout/VerticalCurvedList"/>
    <dgm:cxn modelId="{1C80E438-DD59-493B-92A7-ABAED7CCBBE1}" type="presParOf" srcId="{3EA38EB7-E2F1-4649-9AF2-95C30E72841B}" destId="{555CC81C-066C-4B4B-A9A6-14B3FD7A2B49}" srcOrd="1" destOrd="0" presId="urn:microsoft.com/office/officeart/2008/layout/VerticalCurvedList"/>
    <dgm:cxn modelId="{485971C5-1C3B-4572-861C-56512B48F0E5}" type="presParOf" srcId="{3EA38EB7-E2F1-4649-9AF2-95C30E72841B}" destId="{BBCBA219-B91D-480B-93FD-153B2E73E16C}" srcOrd="2" destOrd="0" presId="urn:microsoft.com/office/officeart/2008/layout/VerticalCurvedList"/>
    <dgm:cxn modelId="{D7FD4B4F-6FBD-44F8-BAD8-95AC84C4351A}" type="presParOf" srcId="{BBCBA219-B91D-480B-93FD-153B2E73E16C}" destId="{7427271A-E5D2-4978-9AE1-9211DDA1581C}" srcOrd="0" destOrd="0" presId="urn:microsoft.com/office/officeart/2008/layout/VerticalCurvedList"/>
    <dgm:cxn modelId="{02D4815D-11C0-4359-8550-891C5023B9D3}" type="presParOf" srcId="{3EA38EB7-E2F1-4649-9AF2-95C30E72841B}" destId="{5EF1607F-7F6E-4039-B47D-5D5F4135792D}" srcOrd="3" destOrd="0" presId="urn:microsoft.com/office/officeart/2008/layout/VerticalCurvedList"/>
    <dgm:cxn modelId="{FDAC8BF4-CBEC-4B6D-A8A4-CC98769745B0}" type="presParOf" srcId="{3EA38EB7-E2F1-4649-9AF2-95C30E72841B}" destId="{4FA9C785-DBB2-433B-84C1-0CE75E2880DB}" srcOrd="4" destOrd="0" presId="urn:microsoft.com/office/officeart/2008/layout/VerticalCurvedList"/>
    <dgm:cxn modelId="{BB478719-39A6-4F80-9404-1A887BDADAFC}" type="presParOf" srcId="{4FA9C785-DBB2-433B-84C1-0CE75E2880DB}" destId="{6DDCB706-FD36-4BDE-8F84-0A00514ECB43}" srcOrd="0" destOrd="0" presId="urn:microsoft.com/office/officeart/2008/layout/VerticalCurvedList"/>
    <dgm:cxn modelId="{0208792A-7CCB-4D4F-BAB1-C504D8E09CBE}" type="presParOf" srcId="{3EA38EB7-E2F1-4649-9AF2-95C30E72841B}" destId="{C98FE663-C3C8-4E33-B0A8-9B0C4ACD4C6C}" srcOrd="5" destOrd="0" presId="urn:microsoft.com/office/officeart/2008/layout/VerticalCurvedList"/>
    <dgm:cxn modelId="{C23FF84B-D100-4D23-95B1-46187DBFFD27}" type="presParOf" srcId="{3EA38EB7-E2F1-4649-9AF2-95C30E72841B}" destId="{10350F3B-FBE8-4B4D-BB3B-4A3A8217D1D6}" srcOrd="6" destOrd="0" presId="urn:microsoft.com/office/officeart/2008/layout/VerticalCurvedList"/>
    <dgm:cxn modelId="{3682DDA0-57C2-40AF-BC33-578D2194E463}" type="presParOf" srcId="{10350F3B-FBE8-4B4D-BB3B-4A3A8217D1D6}" destId="{EAB28031-0E91-42DA-83EC-3072DA9695C9}"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DEF6B00-D735-4C3F-B5E5-08B2151D9368}" type="doc">
      <dgm:prSet loTypeId="urn:microsoft.com/office/officeart/2008/layout/VerticalCurvedList" loCatId="list" qsTypeId="urn:microsoft.com/office/officeart/2005/8/quickstyle/simple1" qsCatId="simple" csTypeId="urn:microsoft.com/office/officeart/2005/8/colors/colorful5" csCatId="colorful" phldr="1"/>
      <dgm:spPr/>
      <dgm:t>
        <a:bodyPr/>
        <a:lstStyle/>
        <a:p>
          <a:endParaRPr lang="en-GB"/>
        </a:p>
      </dgm:t>
    </dgm:pt>
    <dgm:pt modelId="{74B3731B-02ED-43D2-BEC7-71165CCA70E6}">
      <dgm:prSet phldrT="[Text]"/>
      <dgm:spPr/>
      <dgm:t>
        <a:bodyPr/>
        <a:lstStyle/>
        <a:p>
          <a:pPr>
            <a:buNone/>
          </a:pPr>
          <a:r>
            <a:rPr lang="en-GB" dirty="0"/>
            <a:t>Prior to the children joining </a:t>
          </a:r>
          <a:r>
            <a:rPr lang="en-GB" dirty="0" err="1"/>
            <a:t>Sedgeberrow</a:t>
          </a:r>
          <a:r>
            <a:rPr lang="en-GB" dirty="0"/>
            <a:t> we hold a transition day, the class teacher meets with the child’s previous learning setting and the parents are invited into school to meet with the staff the children will be working with. Parents and carers are informed about their children’s progress through Evidence Me.</a:t>
          </a:r>
        </a:p>
      </dgm:t>
    </dgm:pt>
    <dgm:pt modelId="{8871EC65-67C2-409C-A70B-41684B23790D}" type="parTrans" cxnId="{1EAE339B-7B06-4BF8-9F12-7F321BC2EE8D}">
      <dgm:prSet/>
      <dgm:spPr/>
      <dgm:t>
        <a:bodyPr/>
        <a:lstStyle/>
        <a:p>
          <a:endParaRPr lang="en-GB"/>
        </a:p>
      </dgm:t>
    </dgm:pt>
    <dgm:pt modelId="{ADAA077E-5544-4EBA-B923-F57A4ADB2D66}" type="sibTrans" cxnId="{1EAE339B-7B06-4BF8-9F12-7F321BC2EE8D}">
      <dgm:prSet/>
      <dgm:spPr/>
      <dgm:t>
        <a:bodyPr/>
        <a:lstStyle/>
        <a:p>
          <a:endParaRPr lang="en-GB"/>
        </a:p>
      </dgm:t>
    </dgm:pt>
    <dgm:pt modelId="{31D80978-AE36-4A48-A2EB-A1E35EBBE5FD}">
      <dgm:prSet phldrT="[Text]"/>
      <dgm:spPr/>
      <dgm:t>
        <a:bodyPr/>
        <a:lstStyle/>
        <a:p>
          <a:pPr>
            <a:buNone/>
          </a:pPr>
          <a:r>
            <a:rPr lang="en-GB" dirty="0"/>
            <a:t>Collaboration with parents begins at the start of the year as we hold ‘Meet the Teacher’ sessions in which the parents can ask any questions and are informed of the overview for the year ahead. Throughout the year we hold parents evening appointments and we invite parents into school to share the children’s work. At the start of each half term parents are sent a letter along with details of the learning taking place.  </a:t>
          </a:r>
        </a:p>
      </dgm:t>
    </dgm:pt>
    <dgm:pt modelId="{873D89B3-7EBA-42A7-AA2A-A569C3F97521}" type="parTrans" cxnId="{223ABA5A-2419-4969-B304-0CDB0424EA20}">
      <dgm:prSet/>
      <dgm:spPr/>
      <dgm:t>
        <a:bodyPr/>
        <a:lstStyle/>
        <a:p>
          <a:endParaRPr lang="en-GB"/>
        </a:p>
      </dgm:t>
    </dgm:pt>
    <dgm:pt modelId="{238EBF2B-864D-4236-95DF-7368EA292A40}" type="sibTrans" cxnId="{223ABA5A-2419-4969-B304-0CDB0424EA20}">
      <dgm:prSet/>
      <dgm:spPr/>
      <dgm:t>
        <a:bodyPr/>
        <a:lstStyle/>
        <a:p>
          <a:endParaRPr lang="en-GB"/>
        </a:p>
      </dgm:t>
    </dgm:pt>
    <dgm:pt modelId="{CE410E11-D596-4519-89B8-21FF682DD02D}">
      <dgm:prSet phldrT="[Text]"/>
      <dgm:spPr/>
      <dgm:t>
        <a:bodyPr/>
        <a:lstStyle/>
        <a:p>
          <a:pPr algn="ctr">
            <a:buNone/>
          </a:pPr>
          <a:r>
            <a:rPr lang="en-GB" dirty="0"/>
            <a:t>In KS2 all of the above takes place, the children also take part in events at </a:t>
          </a:r>
          <a:r>
            <a:rPr lang="en-GB" dirty="0" err="1"/>
            <a:t>Sedgeberrow</a:t>
          </a:r>
          <a:r>
            <a:rPr lang="en-GB" dirty="0"/>
            <a:t> at the local church which involve the local community. In Year 5 we also invite parents into school as a celebration of the time the children have spent with us. We hold an exhibition of the achievements they would like to share, the whole school is also invited to enjoy their work. The kind contributions for Harvest are donated to the local food bank and the money raised is given to charities that the children choose.</a:t>
          </a:r>
        </a:p>
      </dgm:t>
    </dgm:pt>
    <dgm:pt modelId="{E1B7EAAC-A4E3-4617-98ED-40F9A4B64117}" type="parTrans" cxnId="{B344E925-BDAF-47D7-A52C-15D8939DDED3}">
      <dgm:prSet/>
      <dgm:spPr/>
      <dgm:t>
        <a:bodyPr/>
        <a:lstStyle/>
        <a:p>
          <a:endParaRPr lang="en-GB"/>
        </a:p>
      </dgm:t>
    </dgm:pt>
    <dgm:pt modelId="{136B9AF5-F385-428E-8A59-D7A3559C5D5D}" type="sibTrans" cxnId="{B344E925-BDAF-47D7-A52C-15D8939DDED3}">
      <dgm:prSet/>
      <dgm:spPr/>
      <dgm:t>
        <a:bodyPr/>
        <a:lstStyle/>
        <a:p>
          <a:endParaRPr lang="en-GB"/>
        </a:p>
      </dgm:t>
    </dgm:pt>
    <dgm:pt modelId="{58B5F211-575D-4539-99B4-33A0959011B5}" type="pres">
      <dgm:prSet presAssocID="{ADEF6B00-D735-4C3F-B5E5-08B2151D9368}" presName="Name0" presStyleCnt="0">
        <dgm:presLayoutVars>
          <dgm:chMax val="7"/>
          <dgm:chPref val="7"/>
          <dgm:dir/>
        </dgm:presLayoutVars>
      </dgm:prSet>
      <dgm:spPr/>
    </dgm:pt>
    <dgm:pt modelId="{3EA38EB7-E2F1-4649-9AF2-95C30E72841B}" type="pres">
      <dgm:prSet presAssocID="{ADEF6B00-D735-4C3F-B5E5-08B2151D9368}" presName="Name1" presStyleCnt="0"/>
      <dgm:spPr/>
    </dgm:pt>
    <dgm:pt modelId="{B9F8DFCA-99EB-471D-9B7D-D8124BAF29F7}" type="pres">
      <dgm:prSet presAssocID="{ADEF6B00-D735-4C3F-B5E5-08B2151D9368}" presName="cycle" presStyleCnt="0"/>
      <dgm:spPr/>
    </dgm:pt>
    <dgm:pt modelId="{639E9957-E1DD-4F0B-AC7E-E681940B64B9}" type="pres">
      <dgm:prSet presAssocID="{ADEF6B00-D735-4C3F-B5E5-08B2151D9368}" presName="srcNode" presStyleLbl="node1" presStyleIdx="0" presStyleCnt="3"/>
      <dgm:spPr/>
    </dgm:pt>
    <dgm:pt modelId="{26466D39-D388-49A9-B233-D6EBEB51D76E}" type="pres">
      <dgm:prSet presAssocID="{ADEF6B00-D735-4C3F-B5E5-08B2151D9368}" presName="conn" presStyleLbl="parChTrans1D2" presStyleIdx="0" presStyleCnt="1"/>
      <dgm:spPr/>
    </dgm:pt>
    <dgm:pt modelId="{CB044201-A062-4017-8586-D758E04C4033}" type="pres">
      <dgm:prSet presAssocID="{ADEF6B00-D735-4C3F-B5E5-08B2151D9368}" presName="extraNode" presStyleLbl="node1" presStyleIdx="0" presStyleCnt="3"/>
      <dgm:spPr/>
    </dgm:pt>
    <dgm:pt modelId="{5D37590F-C266-4AEB-B9E8-49253C2B4C96}" type="pres">
      <dgm:prSet presAssocID="{ADEF6B00-D735-4C3F-B5E5-08B2151D9368}" presName="dstNode" presStyleLbl="node1" presStyleIdx="0" presStyleCnt="3"/>
      <dgm:spPr/>
    </dgm:pt>
    <dgm:pt modelId="{555CC81C-066C-4B4B-A9A6-14B3FD7A2B49}" type="pres">
      <dgm:prSet presAssocID="{74B3731B-02ED-43D2-BEC7-71165CCA70E6}" presName="text_1" presStyleLbl="node1" presStyleIdx="0" presStyleCnt="3">
        <dgm:presLayoutVars>
          <dgm:bulletEnabled val="1"/>
        </dgm:presLayoutVars>
      </dgm:prSet>
      <dgm:spPr/>
    </dgm:pt>
    <dgm:pt modelId="{BBCBA219-B91D-480B-93FD-153B2E73E16C}" type="pres">
      <dgm:prSet presAssocID="{74B3731B-02ED-43D2-BEC7-71165CCA70E6}" presName="accent_1" presStyleCnt="0"/>
      <dgm:spPr/>
    </dgm:pt>
    <dgm:pt modelId="{7427271A-E5D2-4978-9AE1-9211DDA1581C}" type="pres">
      <dgm:prSet presAssocID="{74B3731B-02ED-43D2-BEC7-71165CCA70E6}" presName="accentRepeatNode" presStyleLbl="solidFgAcc1" presStyleIdx="0" presStyleCnt="3"/>
      <dgm:spPr/>
    </dgm:pt>
    <dgm:pt modelId="{5EF1607F-7F6E-4039-B47D-5D5F4135792D}" type="pres">
      <dgm:prSet presAssocID="{31D80978-AE36-4A48-A2EB-A1E35EBBE5FD}" presName="text_2" presStyleLbl="node1" presStyleIdx="1" presStyleCnt="3">
        <dgm:presLayoutVars>
          <dgm:bulletEnabled val="1"/>
        </dgm:presLayoutVars>
      </dgm:prSet>
      <dgm:spPr/>
    </dgm:pt>
    <dgm:pt modelId="{4FA9C785-DBB2-433B-84C1-0CE75E2880DB}" type="pres">
      <dgm:prSet presAssocID="{31D80978-AE36-4A48-A2EB-A1E35EBBE5FD}" presName="accent_2" presStyleCnt="0"/>
      <dgm:spPr/>
    </dgm:pt>
    <dgm:pt modelId="{6DDCB706-FD36-4BDE-8F84-0A00514ECB43}" type="pres">
      <dgm:prSet presAssocID="{31D80978-AE36-4A48-A2EB-A1E35EBBE5FD}" presName="accentRepeatNode" presStyleLbl="solidFgAcc1" presStyleIdx="1" presStyleCnt="3"/>
      <dgm:spPr/>
    </dgm:pt>
    <dgm:pt modelId="{C98FE663-C3C8-4E33-B0A8-9B0C4ACD4C6C}" type="pres">
      <dgm:prSet presAssocID="{CE410E11-D596-4519-89B8-21FF682DD02D}" presName="text_3" presStyleLbl="node1" presStyleIdx="2" presStyleCnt="3">
        <dgm:presLayoutVars>
          <dgm:bulletEnabled val="1"/>
        </dgm:presLayoutVars>
      </dgm:prSet>
      <dgm:spPr/>
    </dgm:pt>
    <dgm:pt modelId="{10350F3B-FBE8-4B4D-BB3B-4A3A8217D1D6}" type="pres">
      <dgm:prSet presAssocID="{CE410E11-D596-4519-89B8-21FF682DD02D}" presName="accent_3" presStyleCnt="0"/>
      <dgm:spPr/>
    </dgm:pt>
    <dgm:pt modelId="{EAB28031-0E91-42DA-83EC-3072DA9695C9}" type="pres">
      <dgm:prSet presAssocID="{CE410E11-D596-4519-89B8-21FF682DD02D}" presName="accentRepeatNode" presStyleLbl="solidFgAcc1" presStyleIdx="2" presStyleCnt="3"/>
      <dgm:spPr/>
    </dgm:pt>
  </dgm:ptLst>
  <dgm:cxnLst>
    <dgm:cxn modelId="{B344E925-BDAF-47D7-A52C-15D8939DDED3}" srcId="{ADEF6B00-D735-4C3F-B5E5-08B2151D9368}" destId="{CE410E11-D596-4519-89B8-21FF682DD02D}" srcOrd="2" destOrd="0" parTransId="{E1B7EAAC-A4E3-4617-98ED-40F9A4B64117}" sibTransId="{136B9AF5-F385-428E-8A59-D7A3559C5D5D}"/>
    <dgm:cxn modelId="{0993974A-EDD5-4EA4-8608-5AFAC76A857A}" type="presOf" srcId="{74B3731B-02ED-43D2-BEC7-71165CCA70E6}" destId="{555CC81C-066C-4B4B-A9A6-14B3FD7A2B49}" srcOrd="0" destOrd="0" presId="urn:microsoft.com/office/officeart/2008/layout/VerticalCurvedList"/>
    <dgm:cxn modelId="{A509DC4B-6285-4F3E-BDE2-41D37F5EE19E}" type="presOf" srcId="{CE410E11-D596-4519-89B8-21FF682DD02D}" destId="{C98FE663-C3C8-4E33-B0A8-9B0C4ACD4C6C}" srcOrd="0" destOrd="0" presId="urn:microsoft.com/office/officeart/2008/layout/VerticalCurvedList"/>
    <dgm:cxn modelId="{7CEB3254-F458-4DDF-A8BD-83D2C729F332}" type="presOf" srcId="{ADAA077E-5544-4EBA-B923-F57A4ADB2D66}" destId="{26466D39-D388-49A9-B233-D6EBEB51D76E}" srcOrd="0" destOrd="0" presId="urn:microsoft.com/office/officeart/2008/layout/VerticalCurvedList"/>
    <dgm:cxn modelId="{223ABA5A-2419-4969-B304-0CDB0424EA20}" srcId="{ADEF6B00-D735-4C3F-B5E5-08B2151D9368}" destId="{31D80978-AE36-4A48-A2EB-A1E35EBBE5FD}" srcOrd="1" destOrd="0" parTransId="{873D89B3-7EBA-42A7-AA2A-A569C3F97521}" sibTransId="{238EBF2B-864D-4236-95DF-7368EA292A40}"/>
    <dgm:cxn modelId="{1EAE339B-7B06-4BF8-9F12-7F321BC2EE8D}" srcId="{ADEF6B00-D735-4C3F-B5E5-08B2151D9368}" destId="{74B3731B-02ED-43D2-BEC7-71165CCA70E6}" srcOrd="0" destOrd="0" parTransId="{8871EC65-67C2-409C-A70B-41684B23790D}" sibTransId="{ADAA077E-5544-4EBA-B923-F57A4ADB2D66}"/>
    <dgm:cxn modelId="{D3EF8FCA-D5B3-4DCB-A987-01D65B32664F}" type="presOf" srcId="{31D80978-AE36-4A48-A2EB-A1E35EBBE5FD}" destId="{5EF1607F-7F6E-4039-B47D-5D5F4135792D}" srcOrd="0" destOrd="0" presId="urn:microsoft.com/office/officeart/2008/layout/VerticalCurvedList"/>
    <dgm:cxn modelId="{E12643E0-0243-4AC9-9DE4-BE634CEA3D43}" type="presOf" srcId="{ADEF6B00-D735-4C3F-B5E5-08B2151D9368}" destId="{58B5F211-575D-4539-99B4-33A0959011B5}" srcOrd="0" destOrd="0" presId="urn:microsoft.com/office/officeart/2008/layout/VerticalCurvedList"/>
    <dgm:cxn modelId="{54C4288C-95B6-4871-BFCB-AEDFEF1A8149}" type="presParOf" srcId="{58B5F211-575D-4539-99B4-33A0959011B5}" destId="{3EA38EB7-E2F1-4649-9AF2-95C30E72841B}" srcOrd="0" destOrd="0" presId="urn:microsoft.com/office/officeart/2008/layout/VerticalCurvedList"/>
    <dgm:cxn modelId="{5D39668D-E4F0-41CB-9DF4-5D5CE427604F}" type="presParOf" srcId="{3EA38EB7-E2F1-4649-9AF2-95C30E72841B}" destId="{B9F8DFCA-99EB-471D-9B7D-D8124BAF29F7}" srcOrd="0" destOrd="0" presId="urn:microsoft.com/office/officeart/2008/layout/VerticalCurvedList"/>
    <dgm:cxn modelId="{6D9A772C-9966-436F-AA8B-F1793EFC0FA4}" type="presParOf" srcId="{B9F8DFCA-99EB-471D-9B7D-D8124BAF29F7}" destId="{639E9957-E1DD-4F0B-AC7E-E681940B64B9}" srcOrd="0" destOrd="0" presId="urn:microsoft.com/office/officeart/2008/layout/VerticalCurvedList"/>
    <dgm:cxn modelId="{47D51370-2D61-4292-84C6-C3A403C616CE}" type="presParOf" srcId="{B9F8DFCA-99EB-471D-9B7D-D8124BAF29F7}" destId="{26466D39-D388-49A9-B233-D6EBEB51D76E}" srcOrd="1" destOrd="0" presId="urn:microsoft.com/office/officeart/2008/layout/VerticalCurvedList"/>
    <dgm:cxn modelId="{D5926F8E-43C4-4D6D-AD71-A9690900A4C1}" type="presParOf" srcId="{B9F8DFCA-99EB-471D-9B7D-D8124BAF29F7}" destId="{CB044201-A062-4017-8586-D758E04C4033}" srcOrd="2" destOrd="0" presId="urn:microsoft.com/office/officeart/2008/layout/VerticalCurvedList"/>
    <dgm:cxn modelId="{C9D85F70-E1E6-44BB-A61A-0B4DD007F4C6}" type="presParOf" srcId="{B9F8DFCA-99EB-471D-9B7D-D8124BAF29F7}" destId="{5D37590F-C266-4AEB-B9E8-49253C2B4C96}" srcOrd="3" destOrd="0" presId="urn:microsoft.com/office/officeart/2008/layout/VerticalCurvedList"/>
    <dgm:cxn modelId="{1C80E438-DD59-493B-92A7-ABAED7CCBBE1}" type="presParOf" srcId="{3EA38EB7-E2F1-4649-9AF2-95C30E72841B}" destId="{555CC81C-066C-4B4B-A9A6-14B3FD7A2B49}" srcOrd="1" destOrd="0" presId="urn:microsoft.com/office/officeart/2008/layout/VerticalCurvedList"/>
    <dgm:cxn modelId="{485971C5-1C3B-4572-861C-56512B48F0E5}" type="presParOf" srcId="{3EA38EB7-E2F1-4649-9AF2-95C30E72841B}" destId="{BBCBA219-B91D-480B-93FD-153B2E73E16C}" srcOrd="2" destOrd="0" presId="urn:microsoft.com/office/officeart/2008/layout/VerticalCurvedList"/>
    <dgm:cxn modelId="{D7FD4B4F-6FBD-44F8-BAD8-95AC84C4351A}" type="presParOf" srcId="{BBCBA219-B91D-480B-93FD-153B2E73E16C}" destId="{7427271A-E5D2-4978-9AE1-9211DDA1581C}" srcOrd="0" destOrd="0" presId="urn:microsoft.com/office/officeart/2008/layout/VerticalCurvedList"/>
    <dgm:cxn modelId="{02D4815D-11C0-4359-8550-891C5023B9D3}" type="presParOf" srcId="{3EA38EB7-E2F1-4649-9AF2-95C30E72841B}" destId="{5EF1607F-7F6E-4039-B47D-5D5F4135792D}" srcOrd="3" destOrd="0" presId="urn:microsoft.com/office/officeart/2008/layout/VerticalCurvedList"/>
    <dgm:cxn modelId="{FDAC8BF4-CBEC-4B6D-A8A4-CC98769745B0}" type="presParOf" srcId="{3EA38EB7-E2F1-4649-9AF2-95C30E72841B}" destId="{4FA9C785-DBB2-433B-84C1-0CE75E2880DB}" srcOrd="4" destOrd="0" presId="urn:microsoft.com/office/officeart/2008/layout/VerticalCurvedList"/>
    <dgm:cxn modelId="{BB478719-39A6-4F80-9404-1A887BDADAFC}" type="presParOf" srcId="{4FA9C785-DBB2-433B-84C1-0CE75E2880DB}" destId="{6DDCB706-FD36-4BDE-8F84-0A00514ECB43}" srcOrd="0" destOrd="0" presId="urn:microsoft.com/office/officeart/2008/layout/VerticalCurvedList"/>
    <dgm:cxn modelId="{0208792A-7CCB-4D4F-BAB1-C504D8E09CBE}" type="presParOf" srcId="{3EA38EB7-E2F1-4649-9AF2-95C30E72841B}" destId="{C98FE663-C3C8-4E33-B0A8-9B0C4ACD4C6C}" srcOrd="5" destOrd="0" presId="urn:microsoft.com/office/officeart/2008/layout/VerticalCurvedList"/>
    <dgm:cxn modelId="{C23FF84B-D100-4D23-95B1-46187DBFFD27}" type="presParOf" srcId="{3EA38EB7-E2F1-4649-9AF2-95C30E72841B}" destId="{10350F3B-FBE8-4B4D-BB3B-4A3A8217D1D6}" srcOrd="6" destOrd="0" presId="urn:microsoft.com/office/officeart/2008/layout/VerticalCurvedList"/>
    <dgm:cxn modelId="{3682DDA0-57C2-40AF-BC33-578D2194E463}" type="presParOf" srcId="{10350F3B-FBE8-4B4D-BB3B-4A3A8217D1D6}" destId="{EAB28031-0E91-42DA-83EC-3072DA9695C9}"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ADEF6B00-D735-4C3F-B5E5-08B2151D9368}" type="doc">
      <dgm:prSet loTypeId="urn:microsoft.com/office/officeart/2008/layout/VerticalCurvedList" loCatId="list" qsTypeId="urn:microsoft.com/office/officeart/2005/8/quickstyle/simple1" qsCatId="simple" csTypeId="urn:microsoft.com/office/officeart/2005/8/colors/colorful5" csCatId="colorful" phldr="1"/>
      <dgm:spPr/>
      <dgm:t>
        <a:bodyPr/>
        <a:lstStyle/>
        <a:p>
          <a:endParaRPr lang="en-GB"/>
        </a:p>
      </dgm:t>
    </dgm:pt>
    <dgm:pt modelId="{74B3731B-02ED-43D2-BEC7-71165CCA70E6}">
      <dgm:prSet phldrT="[Text]"/>
      <dgm:spPr/>
      <dgm:t>
        <a:bodyPr/>
        <a:lstStyle/>
        <a:p>
          <a:pPr>
            <a:buNone/>
          </a:pPr>
          <a:r>
            <a:rPr lang="en-GB" dirty="0"/>
            <a:t>In Early Years the children are given a Marvellous Me box at some point throughout the year, in which they can share with the class things that make them happy. Happy Mind is carried out in each year group, the themes are built upon to support the children with their well-being. </a:t>
          </a:r>
        </a:p>
      </dgm:t>
    </dgm:pt>
    <dgm:pt modelId="{8871EC65-67C2-409C-A70B-41684B23790D}" type="parTrans" cxnId="{1EAE339B-7B06-4BF8-9F12-7F321BC2EE8D}">
      <dgm:prSet/>
      <dgm:spPr/>
      <dgm:t>
        <a:bodyPr/>
        <a:lstStyle/>
        <a:p>
          <a:endParaRPr lang="en-GB"/>
        </a:p>
      </dgm:t>
    </dgm:pt>
    <dgm:pt modelId="{ADAA077E-5544-4EBA-B923-F57A4ADB2D66}" type="sibTrans" cxnId="{1EAE339B-7B06-4BF8-9F12-7F321BC2EE8D}">
      <dgm:prSet/>
      <dgm:spPr/>
      <dgm:t>
        <a:bodyPr/>
        <a:lstStyle/>
        <a:p>
          <a:endParaRPr lang="en-GB"/>
        </a:p>
      </dgm:t>
    </dgm:pt>
    <dgm:pt modelId="{31D80978-AE36-4A48-A2EB-A1E35EBBE5FD}">
      <dgm:prSet phldrT="[Text]"/>
      <dgm:spPr/>
      <dgm:t>
        <a:bodyPr/>
        <a:lstStyle/>
        <a:p>
          <a:pPr>
            <a:buNone/>
          </a:pPr>
          <a:r>
            <a:rPr lang="en-GB" dirty="0"/>
            <a:t>As children enter KS1, they are taught strategies from ‘Happy Breathing’ to wake and shake. Children are awarded Star of the Week and are celebrated in a weekly achievement assembly. A talent show in which the children can showcase their talents is performed in school. </a:t>
          </a:r>
        </a:p>
      </dgm:t>
    </dgm:pt>
    <dgm:pt modelId="{873D89B3-7EBA-42A7-AA2A-A569C3F97521}" type="parTrans" cxnId="{223ABA5A-2419-4969-B304-0CDB0424EA20}">
      <dgm:prSet/>
      <dgm:spPr/>
      <dgm:t>
        <a:bodyPr/>
        <a:lstStyle/>
        <a:p>
          <a:endParaRPr lang="en-GB"/>
        </a:p>
      </dgm:t>
    </dgm:pt>
    <dgm:pt modelId="{238EBF2B-864D-4236-95DF-7368EA292A40}" type="sibTrans" cxnId="{223ABA5A-2419-4969-B304-0CDB0424EA20}">
      <dgm:prSet/>
      <dgm:spPr/>
      <dgm:t>
        <a:bodyPr/>
        <a:lstStyle/>
        <a:p>
          <a:endParaRPr lang="en-GB"/>
        </a:p>
      </dgm:t>
    </dgm:pt>
    <dgm:pt modelId="{CE410E11-D596-4519-89B8-21FF682DD02D}">
      <dgm:prSet phldrT="[Text]"/>
      <dgm:spPr/>
      <dgm:t>
        <a:bodyPr/>
        <a:lstStyle/>
        <a:p>
          <a:pPr algn="ctr">
            <a:buNone/>
          </a:pPr>
          <a:r>
            <a:rPr lang="en-GB" dirty="0"/>
            <a:t>The whole of KS2 take part in a show which is performed at a local theatre. This is a joyful occasion in which all family members are invited to, the children enjoy performing and working with other year groups to deliver an energetic show. Key themes of happiness are continued to be taught through PSHE and other subjects where appropriate. </a:t>
          </a:r>
        </a:p>
      </dgm:t>
    </dgm:pt>
    <dgm:pt modelId="{E1B7EAAC-A4E3-4617-98ED-40F9A4B64117}" type="parTrans" cxnId="{B344E925-BDAF-47D7-A52C-15D8939DDED3}">
      <dgm:prSet/>
      <dgm:spPr/>
      <dgm:t>
        <a:bodyPr/>
        <a:lstStyle/>
        <a:p>
          <a:endParaRPr lang="en-GB"/>
        </a:p>
      </dgm:t>
    </dgm:pt>
    <dgm:pt modelId="{136B9AF5-F385-428E-8A59-D7A3559C5D5D}" type="sibTrans" cxnId="{B344E925-BDAF-47D7-A52C-15D8939DDED3}">
      <dgm:prSet/>
      <dgm:spPr/>
      <dgm:t>
        <a:bodyPr/>
        <a:lstStyle/>
        <a:p>
          <a:endParaRPr lang="en-GB"/>
        </a:p>
      </dgm:t>
    </dgm:pt>
    <dgm:pt modelId="{58B5F211-575D-4539-99B4-33A0959011B5}" type="pres">
      <dgm:prSet presAssocID="{ADEF6B00-D735-4C3F-B5E5-08B2151D9368}" presName="Name0" presStyleCnt="0">
        <dgm:presLayoutVars>
          <dgm:chMax val="7"/>
          <dgm:chPref val="7"/>
          <dgm:dir/>
        </dgm:presLayoutVars>
      </dgm:prSet>
      <dgm:spPr/>
    </dgm:pt>
    <dgm:pt modelId="{3EA38EB7-E2F1-4649-9AF2-95C30E72841B}" type="pres">
      <dgm:prSet presAssocID="{ADEF6B00-D735-4C3F-B5E5-08B2151D9368}" presName="Name1" presStyleCnt="0"/>
      <dgm:spPr/>
    </dgm:pt>
    <dgm:pt modelId="{B9F8DFCA-99EB-471D-9B7D-D8124BAF29F7}" type="pres">
      <dgm:prSet presAssocID="{ADEF6B00-D735-4C3F-B5E5-08B2151D9368}" presName="cycle" presStyleCnt="0"/>
      <dgm:spPr/>
    </dgm:pt>
    <dgm:pt modelId="{639E9957-E1DD-4F0B-AC7E-E681940B64B9}" type="pres">
      <dgm:prSet presAssocID="{ADEF6B00-D735-4C3F-B5E5-08B2151D9368}" presName="srcNode" presStyleLbl="node1" presStyleIdx="0" presStyleCnt="3"/>
      <dgm:spPr/>
    </dgm:pt>
    <dgm:pt modelId="{26466D39-D388-49A9-B233-D6EBEB51D76E}" type="pres">
      <dgm:prSet presAssocID="{ADEF6B00-D735-4C3F-B5E5-08B2151D9368}" presName="conn" presStyleLbl="parChTrans1D2" presStyleIdx="0" presStyleCnt="1"/>
      <dgm:spPr/>
    </dgm:pt>
    <dgm:pt modelId="{CB044201-A062-4017-8586-D758E04C4033}" type="pres">
      <dgm:prSet presAssocID="{ADEF6B00-D735-4C3F-B5E5-08B2151D9368}" presName="extraNode" presStyleLbl="node1" presStyleIdx="0" presStyleCnt="3"/>
      <dgm:spPr/>
    </dgm:pt>
    <dgm:pt modelId="{5D37590F-C266-4AEB-B9E8-49253C2B4C96}" type="pres">
      <dgm:prSet presAssocID="{ADEF6B00-D735-4C3F-B5E5-08B2151D9368}" presName="dstNode" presStyleLbl="node1" presStyleIdx="0" presStyleCnt="3"/>
      <dgm:spPr/>
    </dgm:pt>
    <dgm:pt modelId="{555CC81C-066C-4B4B-A9A6-14B3FD7A2B49}" type="pres">
      <dgm:prSet presAssocID="{74B3731B-02ED-43D2-BEC7-71165CCA70E6}" presName="text_1" presStyleLbl="node1" presStyleIdx="0" presStyleCnt="3">
        <dgm:presLayoutVars>
          <dgm:bulletEnabled val="1"/>
        </dgm:presLayoutVars>
      </dgm:prSet>
      <dgm:spPr/>
    </dgm:pt>
    <dgm:pt modelId="{BBCBA219-B91D-480B-93FD-153B2E73E16C}" type="pres">
      <dgm:prSet presAssocID="{74B3731B-02ED-43D2-BEC7-71165CCA70E6}" presName="accent_1" presStyleCnt="0"/>
      <dgm:spPr/>
    </dgm:pt>
    <dgm:pt modelId="{7427271A-E5D2-4978-9AE1-9211DDA1581C}" type="pres">
      <dgm:prSet presAssocID="{74B3731B-02ED-43D2-BEC7-71165CCA70E6}" presName="accentRepeatNode" presStyleLbl="solidFgAcc1" presStyleIdx="0" presStyleCnt="3"/>
      <dgm:spPr/>
    </dgm:pt>
    <dgm:pt modelId="{5EF1607F-7F6E-4039-B47D-5D5F4135792D}" type="pres">
      <dgm:prSet presAssocID="{31D80978-AE36-4A48-A2EB-A1E35EBBE5FD}" presName="text_2" presStyleLbl="node1" presStyleIdx="1" presStyleCnt="3">
        <dgm:presLayoutVars>
          <dgm:bulletEnabled val="1"/>
        </dgm:presLayoutVars>
      </dgm:prSet>
      <dgm:spPr/>
    </dgm:pt>
    <dgm:pt modelId="{4FA9C785-DBB2-433B-84C1-0CE75E2880DB}" type="pres">
      <dgm:prSet presAssocID="{31D80978-AE36-4A48-A2EB-A1E35EBBE5FD}" presName="accent_2" presStyleCnt="0"/>
      <dgm:spPr/>
    </dgm:pt>
    <dgm:pt modelId="{6DDCB706-FD36-4BDE-8F84-0A00514ECB43}" type="pres">
      <dgm:prSet presAssocID="{31D80978-AE36-4A48-A2EB-A1E35EBBE5FD}" presName="accentRepeatNode" presStyleLbl="solidFgAcc1" presStyleIdx="1" presStyleCnt="3"/>
      <dgm:spPr/>
    </dgm:pt>
    <dgm:pt modelId="{C98FE663-C3C8-4E33-B0A8-9B0C4ACD4C6C}" type="pres">
      <dgm:prSet presAssocID="{CE410E11-D596-4519-89B8-21FF682DD02D}" presName="text_3" presStyleLbl="node1" presStyleIdx="2" presStyleCnt="3">
        <dgm:presLayoutVars>
          <dgm:bulletEnabled val="1"/>
        </dgm:presLayoutVars>
      </dgm:prSet>
      <dgm:spPr/>
    </dgm:pt>
    <dgm:pt modelId="{10350F3B-FBE8-4B4D-BB3B-4A3A8217D1D6}" type="pres">
      <dgm:prSet presAssocID="{CE410E11-D596-4519-89B8-21FF682DD02D}" presName="accent_3" presStyleCnt="0"/>
      <dgm:spPr/>
    </dgm:pt>
    <dgm:pt modelId="{EAB28031-0E91-42DA-83EC-3072DA9695C9}" type="pres">
      <dgm:prSet presAssocID="{CE410E11-D596-4519-89B8-21FF682DD02D}" presName="accentRepeatNode" presStyleLbl="solidFgAcc1" presStyleIdx="2" presStyleCnt="3"/>
      <dgm:spPr/>
    </dgm:pt>
  </dgm:ptLst>
  <dgm:cxnLst>
    <dgm:cxn modelId="{B344E925-BDAF-47D7-A52C-15D8939DDED3}" srcId="{ADEF6B00-D735-4C3F-B5E5-08B2151D9368}" destId="{CE410E11-D596-4519-89B8-21FF682DD02D}" srcOrd="2" destOrd="0" parTransId="{E1B7EAAC-A4E3-4617-98ED-40F9A4B64117}" sibTransId="{136B9AF5-F385-428E-8A59-D7A3559C5D5D}"/>
    <dgm:cxn modelId="{0993974A-EDD5-4EA4-8608-5AFAC76A857A}" type="presOf" srcId="{74B3731B-02ED-43D2-BEC7-71165CCA70E6}" destId="{555CC81C-066C-4B4B-A9A6-14B3FD7A2B49}" srcOrd="0" destOrd="0" presId="urn:microsoft.com/office/officeart/2008/layout/VerticalCurvedList"/>
    <dgm:cxn modelId="{A509DC4B-6285-4F3E-BDE2-41D37F5EE19E}" type="presOf" srcId="{CE410E11-D596-4519-89B8-21FF682DD02D}" destId="{C98FE663-C3C8-4E33-B0A8-9B0C4ACD4C6C}" srcOrd="0" destOrd="0" presId="urn:microsoft.com/office/officeart/2008/layout/VerticalCurvedList"/>
    <dgm:cxn modelId="{7CEB3254-F458-4DDF-A8BD-83D2C729F332}" type="presOf" srcId="{ADAA077E-5544-4EBA-B923-F57A4ADB2D66}" destId="{26466D39-D388-49A9-B233-D6EBEB51D76E}" srcOrd="0" destOrd="0" presId="urn:microsoft.com/office/officeart/2008/layout/VerticalCurvedList"/>
    <dgm:cxn modelId="{223ABA5A-2419-4969-B304-0CDB0424EA20}" srcId="{ADEF6B00-D735-4C3F-B5E5-08B2151D9368}" destId="{31D80978-AE36-4A48-A2EB-A1E35EBBE5FD}" srcOrd="1" destOrd="0" parTransId="{873D89B3-7EBA-42A7-AA2A-A569C3F97521}" sibTransId="{238EBF2B-864D-4236-95DF-7368EA292A40}"/>
    <dgm:cxn modelId="{1EAE339B-7B06-4BF8-9F12-7F321BC2EE8D}" srcId="{ADEF6B00-D735-4C3F-B5E5-08B2151D9368}" destId="{74B3731B-02ED-43D2-BEC7-71165CCA70E6}" srcOrd="0" destOrd="0" parTransId="{8871EC65-67C2-409C-A70B-41684B23790D}" sibTransId="{ADAA077E-5544-4EBA-B923-F57A4ADB2D66}"/>
    <dgm:cxn modelId="{D3EF8FCA-D5B3-4DCB-A987-01D65B32664F}" type="presOf" srcId="{31D80978-AE36-4A48-A2EB-A1E35EBBE5FD}" destId="{5EF1607F-7F6E-4039-B47D-5D5F4135792D}" srcOrd="0" destOrd="0" presId="urn:microsoft.com/office/officeart/2008/layout/VerticalCurvedList"/>
    <dgm:cxn modelId="{E12643E0-0243-4AC9-9DE4-BE634CEA3D43}" type="presOf" srcId="{ADEF6B00-D735-4C3F-B5E5-08B2151D9368}" destId="{58B5F211-575D-4539-99B4-33A0959011B5}" srcOrd="0" destOrd="0" presId="urn:microsoft.com/office/officeart/2008/layout/VerticalCurvedList"/>
    <dgm:cxn modelId="{54C4288C-95B6-4871-BFCB-AEDFEF1A8149}" type="presParOf" srcId="{58B5F211-575D-4539-99B4-33A0959011B5}" destId="{3EA38EB7-E2F1-4649-9AF2-95C30E72841B}" srcOrd="0" destOrd="0" presId="urn:microsoft.com/office/officeart/2008/layout/VerticalCurvedList"/>
    <dgm:cxn modelId="{5D39668D-E4F0-41CB-9DF4-5D5CE427604F}" type="presParOf" srcId="{3EA38EB7-E2F1-4649-9AF2-95C30E72841B}" destId="{B9F8DFCA-99EB-471D-9B7D-D8124BAF29F7}" srcOrd="0" destOrd="0" presId="urn:microsoft.com/office/officeart/2008/layout/VerticalCurvedList"/>
    <dgm:cxn modelId="{6D9A772C-9966-436F-AA8B-F1793EFC0FA4}" type="presParOf" srcId="{B9F8DFCA-99EB-471D-9B7D-D8124BAF29F7}" destId="{639E9957-E1DD-4F0B-AC7E-E681940B64B9}" srcOrd="0" destOrd="0" presId="urn:microsoft.com/office/officeart/2008/layout/VerticalCurvedList"/>
    <dgm:cxn modelId="{47D51370-2D61-4292-84C6-C3A403C616CE}" type="presParOf" srcId="{B9F8DFCA-99EB-471D-9B7D-D8124BAF29F7}" destId="{26466D39-D388-49A9-B233-D6EBEB51D76E}" srcOrd="1" destOrd="0" presId="urn:microsoft.com/office/officeart/2008/layout/VerticalCurvedList"/>
    <dgm:cxn modelId="{D5926F8E-43C4-4D6D-AD71-A9690900A4C1}" type="presParOf" srcId="{B9F8DFCA-99EB-471D-9B7D-D8124BAF29F7}" destId="{CB044201-A062-4017-8586-D758E04C4033}" srcOrd="2" destOrd="0" presId="urn:microsoft.com/office/officeart/2008/layout/VerticalCurvedList"/>
    <dgm:cxn modelId="{C9D85F70-E1E6-44BB-A61A-0B4DD007F4C6}" type="presParOf" srcId="{B9F8DFCA-99EB-471D-9B7D-D8124BAF29F7}" destId="{5D37590F-C266-4AEB-B9E8-49253C2B4C96}" srcOrd="3" destOrd="0" presId="urn:microsoft.com/office/officeart/2008/layout/VerticalCurvedList"/>
    <dgm:cxn modelId="{1C80E438-DD59-493B-92A7-ABAED7CCBBE1}" type="presParOf" srcId="{3EA38EB7-E2F1-4649-9AF2-95C30E72841B}" destId="{555CC81C-066C-4B4B-A9A6-14B3FD7A2B49}" srcOrd="1" destOrd="0" presId="urn:microsoft.com/office/officeart/2008/layout/VerticalCurvedList"/>
    <dgm:cxn modelId="{485971C5-1C3B-4572-861C-56512B48F0E5}" type="presParOf" srcId="{3EA38EB7-E2F1-4649-9AF2-95C30E72841B}" destId="{BBCBA219-B91D-480B-93FD-153B2E73E16C}" srcOrd="2" destOrd="0" presId="urn:microsoft.com/office/officeart/2008/layout/VerticalCurvedList"/>
    <dgm:cxn modelId="{D7FD4B4F-6FBD-44F8-BAD8-95AC84C4351A}" type="presParOf" srcId="{BBCBA219-B91D-480B-93FD-153B2E73E16C}" destId="{7427271A-E5D2-4978-9AE1-9211DDA1581C}" srcOrd="0" destOrd="0" presId="urn:microsoft.com/office/officeart/2008/layout/VerticalCurvedList"/>
    <dgm:cxn modelId="{02D4815D-11C0-4359-8550-891C5023B9D3}" type="presParOf" srcId="{3EA38EB7-E2F1-4649-9AF2-95C30E72841B}" destId="{5EF1607F-7F6E-4039-B47D-5D5F4135792D}" srcOrd="3" destOrd="0" presId="urn:microsoft.com/office/officeart/2008/layout/VerticalCurvedList"/>
    <dgm:cxn modelId="{FDAC8BF4-CBEC-4B6D-A8A4-CC98769745B0}" type="presParOf" srcId="{3EA38EB7-E2F1-4649-9AF2-95C30E72841B}" destId="{4FA9C785-DBB2-433B-84C1-0CE75E2880DB}" srcOrd="4" destOrd="0" presId="urn:microsoft.com/office/officeart/2008/layout/VerticalCurvedList"/>
    <dgm:cxn modelId="{BB478719-39A6-4F80-9404-1A887BDADAFC}" type="presParOf" srcId="{4FA9C785-DBB2-433B-84C1-0CE75E2880DB}" destId="{6DDCB706-FD36-4BDE-8F84-0A00514ECB43}" srcOrd="0" destOrd="0" presId="urn:microsoft.com/office/officeart/2008/layout/VerticalCurvedList"/>
    <dgm:cxn modelId="{0208792A-7CCB-4D4F-BAB1-C504D8E09CBE}" type="presParOf" srcId="{3EA38EB7-E2F1-4649-9AF2-95C30E72841B}" destId="{C98FE663-C3C8-4E33-B0A8-9B0C4ACD4C6C}" srcOrd="5" destOrd="0" presId="urn:microsoft.com/office/officeart/2008/layout/VerticalCurvedList"/>
    <dgm:cxn modelId="{C23FF84B-D100-4D23-95B1-46187DBFFD27}" type="presParOf" srcId="{3EA38EB7-E2F1-4649-9AF2-95C30E72841B}" destId="{10350F3B-FBE8-4B4D-BB3B-4A3A8217D1D6}" srcOrd="6" destOrd="0" presId="urn:microsoft.com/office/officeart/2008/layout/VerticalCurvedList"/>
    <dgm:cxn modelId="{3682DDA0-57C2-40AF-BC33-578D2194E463}" type="presParOf" srcId="{10350F3B-FBE8-4B4D-BB3B-4A3A8217D1D6}" destId="{EAB28031-0E91-42DA-83EC-3072DA9695C9}"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ADEF6B00-D735-4C3F-B5E5-08B2151D9368}" type="doc">
      <dgm:prSet loTypeId="urn:microsoft.com/office/officeart/2008/layout/VerticalCurvedList" loCatId="list" qsTypeId="urn:microsoft.com/office/officeart/2005/8/quickstyle/simple1" qsCatId="simple" csTypeId="urn:microsoft.com/office/officeart/2005/8/colors/colorful5" csCatId="colorful" phldr="1"/>
      <dgm:spPr/>
      <dgm:t>
        <a:bodyPr/>
        <a:lstStyle/>
        <a:p>
          <a:endParaRPr lang="en-GB"/>
        </a:p>
      </dgm:t>
    </dgm:pt>
    <dgm:pt modelId="{74B3731B-02ED-43D2-BEC7-71165CCA70E6}">
      <dgm:prSet phldrT="[Text]"/>
      <dgm:spPr/>
      <dgm:t>
        <a:bodyPr/>
        <a:lstStyle/>
        <a:p>
          <a:pPr>
            <a:buNone/>
          </a:pPr>
          <a:r>
            <a:rPr lang="en-GB" dirty="0"/>
            <a:t>From the moment the children enter Sedgeberrow we encourage the children to be inquisitive, to ask questions and express themselves. We desire for the children to approach their learning with an inquisitive mindset which nurtures problem solvers. In EYFS curiosity is the foundation to the children learning, they learn through role-play and various teaching techniques giving the children a number of learning opportunities to excite their minds and their passion to find out more about the world around them.</a:t>
          </a:r>
        </a:p>
      </dgm:t>
    </dgm:pt>
    <dgm:pt modelId="{8871EC65-67C2-409C-A70B-41684B23790D}" type="parTrans" cxnId="{1EAE339B-7B06-4BF8-9F12-7F321BC2EE8D}">
      <dgm:prSet/>
      <dgm:spPr/>
      <dgm:t>
        <a:bodyPr/>
        <a:lstStyle/>
        <a:p>
          <a:endParaRPr lang="en-GB"/>
        </a:p>
      </dgm:t>
    </dgm:pt>
    <dgm:pt modelId="{ADAA077E-5544-4EBA-B923-F57A4ADB2D66}" type="sibTrans" cxnId="{1EAE339B-7B06-4BF8-9F12-7F321BC2EE8D}">
      <dgm:prSet/>
      <dgm:spPr/>
      <dgm:t>
        <a:bodyPr/>
        <a:lstStyle/>
        <a:p>
          <a:endParaRPr lang="en-GB"/>
        </a:p>
      </dgm:t>
    </dgm:pt>
    <dgm:pt modelId="{31D80978-AE36-4A48-A2EB-A1E35EBBE5FD}">
      <dgm:prSet phldrT="[Text]"/>
      <dgm:spPr/>
      <dgm:t>
        <a:bodyPr/>
        <a:lstStyle/>
        <a:p>
          <a:pPr>
            <a:buNone/>
          </a:pPr>
          <a:r>
            <a:rPr lang="en-GB" dirty="0"/>
            <a:t>In KS1 children develop their thirst for curiosity in all areas of the curriculum. Teaching the children to justify their ideas, to question the teacher and to be able to explain their answers supports their learning. Children are given opportunities to reflect on events and places in their locality, to question why things happened in the past and how are they commemorated.</a:t>
          </a:r>
        </a:p>
      </dgm:t>
    </dgm:pt>
    <dgm:pt modelId="{873D89B3-7EBA-42A7-AA2A-A569C3F97521}" type="parTrans" cxnId="{223ABA5A-2419-4969-B304-0CDB0424EA20}">
      <dgm:prSet/>
      <dgm:spPr/>
      <dgm:t>
        <a:bodyPr/>
        <a:lstStyle/>
        <a:p>
          <a:endParaRPr lang="en-GB"/>
        </a:p>
      </dgm:t>
    </dgm:pt>
    <dgm:pt modelId="{238EBF2B-864D-4236-95DF-7368EA292A40}" type="sibTrans" cxnId="{223ABA5A-2419-4969-B304-0CDB0424EA20}">
      <dgm:prSet/>
      <dgm:spPr/>
      <dgm:t>
        <a:bodyPr/>
        <a:lstStyle/>
        <a:p>
          <a:endParaRPr lang="en-GB"/>
        </a:p>
      </dgm:t>
    </dgm:pt>
    <dgm:pt modelId="{CE410E11-D596-4519-89B8-21FF682DD02D}">
      <dgm:prSet phldrT="[Text]"/>
      <dgm:spPr/>
      <dgm:t>
        <a:bodyPr/>
        <a:lstStyle/>
        <a:p>
          <a:pPr algn="ctr">
            <a:buNone/>
          </a:pPr>
          <a:r>
            <a:rPr lang="en-GB" dirty="0"/>
            <a:t>In KS2 children are fully engaged in deep and thought provoking questions. The topics the children are taught provide the children with opportunities to be challenged in their thinking and their understanding. They make connections to previous learning, building upon this to develop their knowledge and prompting them to think more critically, posing questions that they want to explore.</a:t>
          </a:r>
        </a:p>
      </dgm:t>
    </dgm:pt>
    <dgm:pt modelId="{E1B7EAAC-A4E3-4617-98ED-40F9A4B64117}" type="parTrans" cxnId="{B344E925-BDAF-47D7-A52C-15D8939DDED3}">
      <dgm:prSet/>
      <dgm:spPr/>
      <dgm:t>
        <a:bodyPr/>
        <a:lstStyle/>
        <a:p>
          <a:endParaRPr lang="en-GB"/>
        </a:p>
      </dgm:t>
    </dgm:pt>
    <dgm:pt modelId="{136B9AF5-F385-428E-8A59-D7A3559C5D5D}" type="sibTrans" cxnId="{B344E925-BDAF-47D7-A52C-15D8939DDED3}">
      <dgm:prSet/>
      <dgm:spPr/>
      <dgm:t>
        <a:bodyPr/>
        <a:lstStyle/>
        <a:p>
          <a:endParaRPr lang="en-GB"/>
        </a:p>
      </dgm:t>
    </dgm:pt>
    <dgm:pt modelId="{58B5F211-575D-4539-99B4-33A0959011B5}" type="pres">
      <dgm:prSet presAssocID="{ADEF6B00-D735-4C3F-B5E5-08B2151D9368}" presName="Name0" presStyleCnt="0">
        <dgm:presLayoutVars>
          <dgm:chMax val="7"/>
          <dgm:chPref val="7"/>
          <dgm:dir/>
        </dgm:presLayoutVars>
      </dgm:prSet>
      <dgm:spPr/>
    </dgm:pt>
    <dgm:pt modelId="{3EA38EB7-E2F1-4649-9AF2-95C30E72841B}" type="pres">
      <dgm:prSet presAssocID="{ADEF6B00-D735-4C3F-B5E5-08B2151D9368}" presName="Name1" presStyleCnt="0"/>
      <dgm:spPr/>
    </dgm:pt>
    <dgm:pt modelId="{B9F8DFCA-99EB-471D-9B7D-D8124BAF29F7}" type="pres">
      <dgm:prSet presAssocID="{ADEF6B00-D735-4C3F-B5E5-08B2151D9368}" presName="cycle" presStyleCnt="0"/>
      <dgm:spPr/>
    </dgm:pt>
    <dgm:pt modelId="{639E9957-E1DD-4F0B-AC7E-E681940B64B9}" type="pres">
      <dgm:prSet presAssocID="{ADEF6B00-D735-4C3F-B5E5-08B2151D9368}" presName="srcNode" presStyleLbl="node1" presStyleIdx="0" presStyleCnt="3"/>
      <dgm:spPr/>
    </dgm:pt>
    <dgm:pt modelId="{26466D39-D388-49A9-B233-D6EBEB51D76E}" type="pres">
      <dgm:prSet presAssocID="{ADEF6B00-D735-4C3F-B5E5-08B2151D9368}" presName="conn" presStyleLbl="parChTrans1D2" presStyleIdx="0" presStyleCnt="1"/>
      <dgm:spPr/>
    </dgm:pt>
    <dgm:pt modelId="{CB044201-A062-4017-8586-D758E04C4033}" type="pres">
      <dgm:prSet presAssocID="{ADEF6B00-D735-4C3F-B5E5-08B2151D9368}" presName="extraNode" presStyleLbl="node1" presStyleIdx="0" presStyleCnt="3"/>
      <dgm:spPr/>
    </dgm:pt>
    <dgm:pt modelId="{5D37590F-C266-4AEB-B9E8-49253C2B4C96}" type="pres">
      <dgm:prSet presAssocID="{ADEF6B00-D735-4C3F-B5E5-08B2151D9368}" presName="dstNode" presStyleLbl="node1" presStyleIdx="0" presStyleCnt="3"/>
      <dgm:spPr/>
    </dgm:pt>
    <dgm:pt modelId="{555CC81C-066C-4B4B-A9A6-14B3FD7A2B49}" type="pres">
      <dgm:prSet presAssocID="{74B3731B-02ED-43D2-BEC7-71165CCA70E6}" presName="text_1" presStyleLbl="node1" presStyleIdx="0" presStyleCnt="3">
        <dgm:presLayoutVars>
          <dgm:bulletEnabled val="1"/>
        </dgm:presLayoutVars>
      </dgm:prSet>
      <dgm:spPr/>
    </dgm:pt>
    <dgm:pt modelId="{BBCBA219-B91D-480B-93FD-153B2E73E16C}" type="pres">
      <dgm:prSet presAssocID="{74B3731B-02ED-43D2-BEC7-71165CCA70E6}" presName="accent_1" presStyleCnt="0"/>
      <dgm:spPr/>
    </dgm:pt>
    <dgm:pt modelId="{7427271A-E5D2-4978-9AE1-9211DDA1581C}" type="pres">
      <dgm:prSet presAssocID="{74B3731B-02ED-43D2-BEC7-71165CCA70E6}" presName="accentRepeatNode" presStyleLbl="solidFgAcc1" presStyleIdx="0" presStyleCnt="3"/>
      <dgm:spPr/>
    </dgm:pt>
    <dgm:pt modelId="{5EF1607F-7F6E-4039-B47D-5D5F4135792D}" type="pres">
      <dgm:prSet presAssocID="{31D80978-AE36-4A48-A2EB-A1E35EBBE5FD}" presName="text_2" presStyleLbl="node1" presStyleIdx="1" presStyleCnt="3">
        <dgm:presLayoutVars>
          <dgm:bulletEnabled val="1"/>
        </dgm:presLayoutVars>
      </dgm:prSet>
      <dgm:spPr/>
    </dgm:pt>
    <dgm:pt modelId="{4FA9C785-DBB2-433B-84C1-0CE75E2880DB}" type="pres">
      <dgm:prSet presAssocID="{31D80978-AE36-4A48-A2EB-A1E35EBBE5FD}" presName="accent_2" presStyleCnt="0"/>
      <dgm:spPr/>
    </dgm:pt>
    <dgm:pt modelId="{6DDCB706-FD36-4BDE-8F84-0A00514ECB43}" type="pres">
      <dgm:prSet presAssocID="{31D80978-AE36-4A48-A2EB-A1E35EBBE5FD}" presName="accentRepeatNode" presStyleLbl="solidFgAcc1" presStyleIdx="1" presStyleCnt="3"/>
      <dgm:spPr/>
    </dgm:pt>
    <dgm:pt modelId="{C98FE663-C3C8-4E33-B0A8-9B0C4ACD4C6C}" type="pres">
      <dgm:prSet presAssocID="{CE410E11-D596-4519-89B8-21FF682DD02D}" presName="text_3" presStyleLbl="node1" presStyleIdx="2" presStyleCnt="3">
        <dgm:presLayoutVars>
          <dgm:bulletEnabled val="1"/>
        </dgm:presLayoutVars>
      </dgm:prSet>
      <dgm:spPr/>
    </dgm:pt>
    <dgm:pt modelId="{10350F3B-FBE8-4B4D-BB3B-4A3A8217D1D6}" type="pres">
      <dgm:prSet presAssocID="{CE410E11-D596-4519-89B8-21FF682DD02D}" presName="accent_3" presStyleCnt="0"/>
      <dgm:spPr/>
    </dgm:pt>
    <dgm:pt modelId="{EAB28031-0E91-42DA-83EC-3072DA9695C9}" type="pres">
      <dgm:prSet presAssocID="{CE410E11-D596-4519-89B8-21FF682DD02D}" presName="accentRepeatNode" presStyleLbl="solidFgAcc1" presStyleIdx="2" presStyleCnt="3"/>
      <dgm:spPr/>
    </dgm:pt>
  </dgm:ptLst>
  <dgm:cxnLst>
    <dgm:cxn modelId="{B344E925-BDAF-47D7-A52C-15D8939DDED3}" srcId="{ADEF6B00-D735-4C3F-B5E5-08B2151D9368}" destId="{CE410E11-D596-4519-89B8-21FF682DD02D}" srcOrd="2" destOrd="0" parTransId="{E1B7EAAC-A4E3-4617-98ED-40F9A4B64117}" sibTransId="{136B9AF5-F385-428E-8A59-D7A3559C5D5D}"/>
    <dgm:cxn modelId="{0993974A-EDD5-4EA4-8608-5AFAC76A857A}" type="presOf" srcId="{74B3731B-02ED-43D2-BEC7-71165CCA70E6}" destId="{555CC81C-066C-4B4B-A9A6-14B3FD7A2B49}" srcOrd="0" destOrd="0" presId="urn:microsoft.com/office/officeart/2008/layout/VerticalCurvedList"/>
    <dgm:cxn modelId="{A509DC4B-6285-4F3E-BDE2-41D37F5EE19E}" type="presOf" srcId="{CE410E11-D596-4519-89B8-21FF682DD02D}" destId="{C98FE663-C3C8-4E33-B0A8-9B0C4ACD4C6C}" srcOrd="0" destOrd="0" presId="urn:microsoft.com/office/officeart/2008/layout/VerticalCurvedList"/>
    <dgm:cxn modelId="{7CEB3254-F458-4DDF-A8BD-83D2C729F332}" type="presOf" srcId="{ADAA077E-5544-4EBA-B923-F57A4ADB2D66}" destId="{26466D39-D388-49A9-B233-D6EBEB51D76E}" srcOrd="0" destOrd="0" presId="urn:microsoft.com/office/officeart/2008/layout/VerticalCurvedList"/>
    <dgm:cxn modelId="{223ABA5A-2419-4969-B304-0CDB0424EA20}" srcId="{ADEF6B00-D735-4C3F-B5E5-08B2151D9368}" destId="{31D80978-AE36-4A48-A2EB-A1E35EBBE5FD}" srcOrd="1" destOrd="0" parTransId="{873D89B3-7EBA-42A7-AA2A-A569C3F97521}" sibTransId="{238EBF2B-864D-4236-95DF-7368EA292A40}"/>
    <dgm:cxn modelId="{1EAE339B-7B06-4BF8-9F12-7F321BC2EE8D}" srcId="{ADEF6B00-D735-4C3F-B5E5-08B2151D9368}" destId="{74B3731B-02ED-43D2-BEC7-71165CCA70E6}" srcOrd="0" destOrd="0" parTransId="{8871EC65-67C2-409C-A70B-41684B23790D}" sibTransId="{ADAA077E-5544-4EBA-B923-F57A4ADB2D66}"/>
    <dgm:cxn modelId="{D3EF8FCA-D5B3-4DCB-A987-01D65B32664F}" type="presOf" srcId="{31D80978-AE36-4A48-A2EB-A1E35EBBE5FD}" destId="{5EF1607F-7F6E-4039-B47D-5D5F4135792D}" srcOrd="0" destOrd="0" presId="urn:microsoft.com/office/officeart/2008/layout/VerticalCurvedList"/>
    <dgm:cxn modelId="{E12643E0-0243-4AC9-9DE4-BE634CEA3D43}" type="presOf" srcId="{ADEF6B00-D735-4C3F-B5E5-08B2151D9368}" destId="{58B5F211-575D-4539-99B4-33A0959011B5}" srcOrd="0" destOrd="0" presId="urn:microsoft.com/office/officeart/2008/layout/VerticalCurvedList"/>
    <dgm:cxn modelId="{54C4288C-95B6-4871-BFCB-AEDFEF1A8149}" type="presParOf" srcId="{58B5F211-575D-4539-99B4-33A0959011B5}" destId="{3EA38EB7-E2F1-4649-9AF2-95C30E72841B}" srcOrd="0" destOrd="0" presId="urn:microsoft.com/office/officeart/2008/layout/VerticalCurvedList"/>
    <dgm:cxn modelId="{5D39668D-E4F0-41CB-9DF4-5D5CE427604F}" type="presParOf" srcId="{3EA38EB7-E2F1-4649-9AF2-95C30E72841B}" destId="{B9F8DFCA-99EB-471D-9B7D-D8124BAF29F7}" srcOrd="0" destOrd="0" presId="urn:microsoft.com/office/officeart/2008/layout/VerticalCurvedList"/>
    <dgm:cxn modelId="{6D9A772C-9966-436F-AA8B-F1793EFC0FA4}" type="presParOf" srcId="{B9F8DFCA-99EB-471D-9B7D-D8124BAF29F7}" destId="{639E9957-E1DD-4F0B-AC7E-E681940B64B9}" srcOrd="0" destOrd="0" presId="urn:microsoft.com/office/officeart/2008/layout/VerticalCurvedList"/>
    <dgm:cxn modelId="{47D51370-2D61-4292-84C6-C3A403C616CE}" type="presParOf" srcId="{B9F8DFCA-99EB-471D-9B7D-D8124BAF29F7}" destId="{26466D39-D388-49A9-B233-D6EBEB51D76E}" srcOrd="1" destOrd="0" presId="urn:microsoft.com/office/officeart/2008/layout/VerticalCurvedList"/>
    <dgm:cxn modelId="{D5926F8E-43C4-4D6D-AD71-A9690900A4C1}" type="presParOf" srcId="{B9F8DFCA-99EB-471D-9B7D-D8124BAF29F7}" destId="{CB044201-A062-4017-8586-D758E04C4033}" srcOrd="2" destOrd="0" presId="urn:microsoft.com/office/officeart/2008/layout/VerticalCurvedList"/>
    <dgm:cxn modelId="{C9D85F70-E1E6-44BB-A61A-0B4DD007F4C6}" type="presParOf" srcId="{B9F8DFCA-99EB-471D-9B7D-D8124BAF29F7}" destId="{5D37590F-C266-4AEB-B9E8-49253C2B4C96}" srcOrd="3" destOrd="0" presId="urn:microsoft.com/office/officeart/2008/layout/VerticalCurvedList"/>
    <dgm:cxn modelId="{1C80E438-DD59-493B-92A7-ABAED7CCBBE1}" type="presParOf" srcId="{3EA38EB7-E2F1-4649-9AF2-95C30E72841B}" destId="{555CC81C-066C-4B4B-A9A6-14B3FD7A2B49}" srcOrd="1" destOrd="0" presId="urn:microsoft.com/office/officeart/2008/layout/VerticalCurvedList"/>
    <dgm:cxn modelId="{485971C5-1C3B-4572-861C-56512B48F0E5}" type="presParOf" srcId="{3EA38EB7-E2F1-4649-9AF2-95C30E72841B}" destId="{BBCBA219-B91D-480B-93FD-153B2E73E16C}" srcOrd="2" destOrd="0" presId="urn:microsoft.com/office/officeart/2008/layout/VerticalCurvedList"/>
    <dgm:cxn modelId="{D7FD4B4F-6FBD-44F8-BAD8-95AC84C4351A}" type="presParOf" srcId="{BBCBA219-B91D-480B-93FD-153B2E73E16C}" destId="{7427271A-E5D2-4978-9AE1-9211DDA1581C}" srcOrd="0" destOrd="0" presId="urn:microsoft.com/office/officeart/2008/layout/VerticalCurvedList"/>
    <dgm:cxn modelId="{02D4815D-11C0-4359-8550-891C5023B9D3}" type="presParOf" srcId="{3EA38EB7-E2F1-4649-9AF2-95C30E72841B}" destId="{5EF1607F-7F6E-4039-B47D-5D5F4135792D}" srcOrd="3" destOrd="0" presId="urn:microsoft.com/office/officeart/2008/layout/VerticalCurvedList"/>
    <dgm:cxn modelId="{FDAC8BF4-CBEC-4B6D-A8A4-CC98769745B0}" type="presParOf" srcId="{3EA38EB7-E2F1-4649-9AF2-95C30E72841B}" destId="{4FA9C785-DBB2-433B-84C1-0CE75E2880DB}" srcOrd="4" destOrd="0" presId="urn:microsoft.com/office/officeart/2008/layout/VerticalCurvedList"/>
    <dgm:cxn modelId="{BB478719-39A6-4F80-9404-1A887BDADAFC}" type="presParOf" srcId="{4FA9C785-DBB2-433B-84C1-0CE75E2880DB}" destId="{6DDCB706-FD36-4BDE-8F84-0A00514ECB43}" srcOrd="0" destOrd="0" presId="urn:microsoft.com/office/officeart/2008/layout/VerticalCurvedList"/>
    <dgm:cxn modelId="{0208792A-7CCB-4D4F-BAB1-C504D8E09CBE}" type="presParOf" srcId="{3EA38EB7-E2F1-4649-9AF2-95C30E72841B}" destId="{C98FE663-C3C8-4E33-B0A8-9B0C4ACD4C6C}" srcOrd="5" destOrd="0" presId="urn:microsoft.com/office/officeart/2008/layout/VerticalCurvedList"/>
    <dgm:cxn modelId="{C23FF84B-D100-4D23-95B1-46187DBFFD27}" type="presParOf" srcId="{3EA38EB7-E2F1-4649-9AF2-95C30E72841B}" destId="{10350F3B-FBE8-4B4D-BB3B-4A3A8217D1D6}" srcOrd="6" destOrd="0" presId="urn:microsoft.com/office/officeart/2008/layout/VerticalCurvedList"/>
    <dgm:cxn modelId="{3682DDA0-57C2-40AF-BC33-578D2194E463}" type="presParOf" srcId="{10350F3B-FBE8-4B4D-BB3B-4A3A8217D1D6}" destId="{EAB28031-0E91-42DA-83EC-3072DA9695C9}"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6466D39-D388-49A9-B233-D6EBEB51D76E}">
      <dsp:nvSpPr>
        <dsp:cNvPr id="0" name=""/>
        <dsp:cNvSpPr/>
      </dsp:nvSpPr>
      <dsp:spPr>
        <a:xfrm>
          <a:off x="-4329595" y="-664160"/>
          <a:ext cx="5158324" cy="5158324"/>
        </a:xfrm>
        <a:prstGeom prst="blockArc">
          <a:avLst>
            <a:gd name="adj1" fmla="val 18900000"/>
            <a:gd name="adj2" fmla="val 2700000"/>
            <a:gd name="adj3" fmla="val 419"/>
          </a:avLst>
        </a:pr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55CC81C-066C-4B4B-A9A6-14B3FD7A2B49}">
      <dsp:nvSpPr>
        <dsp:cNvPr id="0" name=""/>
        <dsp:cNvSpPr/>
      </dsp:nvSpPr>
      <dsp:spPr>
        <a:xfrm>
          <a:off x="532967" y="383000"/>
          <a:ext cx="9672061" cy="766000"/>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8013" tIns="25400" rIns="25400" bIns="25400" numCol="1" spcCol="1270" anchor="ctr" anchorCtr="0">
          <a:noAutofit/>
        </a:bodyPr>
        <a:lstStyle/>
        <a:p>
          <a:pPr marL="0" lvl="0" indent="0" algn="l" defTabSz="444500">
            <a:lnSpc>
              <a:spcPct val="90000"/>
            </a:lnSpc>
            <a:spcBef>
              <a:spcPct val="0"/>
            </a:spcBef>
            <a:spcAft>
              <a:spcPct val="35000"/>
            </a:spcAft>
            <a:buNone/>
          </a:pPr>
          <a:r>
            <a:rPr lang="en-GB" sz="1000" kern="1200" dirty="0"/>
            <a:t>As soon as children enter Sedgeberrow school, they are positively encouraged to be as independent as possible and to engage in new experiences. Learning opportunities are carefully planned to meet each child’s needs and stage of development, ensuring that our children get off to a great start in their education. Child initiated play-based learning is at the heart of our practice. They are provided with opportunities to explore the ‘real world’ by learning through continuous provision, role-playing people who help us and as people in our world who have done great things. These activities and experiences develop all of our children into independent, resilient and confident learners.</a:t>
          </a:r>
        </a:p>
      </dsp:txBody>
      <dsp:txXfrm>
        <a:off x="532967" y="383000"/>
        <a:ext cx="9672061" cy="766000"/>
      </dsp:txXfrm>
    </dsp:sp>
    <dsp:sp modelId="{7427271A-E5D2-4978-9AE1-9211DDA1581C}">
      <dsp:nvSpPr>
        <dsp:cNvPr id="0" name=""/>
        <dsp:cNvSpPr/>
      </dsp:nvSpPr>
      <dsp:spPr>
        <a:xfrm>
          <a:off x="54217" y="287250"/>
          <a:ext cx="957500" cy="957500"/>
        </a:xfrm>
        <a:prstGeom prst="ellipse">
          <a:avLst/>
        </a:prstGeom>
        <a:solidFill>
          <a:schemeClr val="lt1">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EF1607F-7F6E-4039-B47D-5D5F4135792D}">
      <dsp:nvSpPr>
        <dsp:cNvPr id="0" name=""/>
        <dsp:cNvSpPr/>
      </dsp:nvSpPr>
      <dsp:spPr>
        <a:xfrm>
          <a:off x="811408" y="1532001"/>
          <a:ext cx="9393620" cy="766000"/>
        </a:xfrm>
        <a:prstGeom prst="rect">
          <a:avLst/>
        </a:prstGeom>
        <a:solidFill>
          <a:schemeClr val="accent5">
            <a:hueOff val="-3379271"/>
            <a:satOff val="-8710"/>
            <a:lumOff val="-58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8013" tIns="25400" rIns="25400" bIns="25400" numCol="1" spcCol="1270" anchor="ctr" anchorCtr="0">
          <a:noAutofit/>
        </a:bodyPr>
        <a:lstStyle/>
        <a:p>
          <a:pPr marL="0" lvl="0" indent="0" algn="l" defTabSz="444500">
            <a:lnSpc>
              <a:spcPct val="90000"/>
            </a:lnSpc>
            <a:spcBef>
              <a:spcPct val="0"/>
            </a:spcBef>
            <a:spcAft>
              <a:spcPct val="35000"/>
            </a:spcAft>
            <a:buNone/>
          </a:pPr>
          <a:r>
            <a:rPr lang="en-GB" sz="1000" kern="1200" dirty="0"/>
            <a:t>As children enter KS1, high expectations underpin the emphasis on children challenging themselves and aspiring to be the best that they can be. Across the curriculum,, they are introduced to success stories/role models both in the locality and internationally. Children aspire to what they know exists, so these vital opportunities provide inspiration and aspiration. By broadening their horizons, they begin to put places and names to goals and challenges. Children are beginning to see their learning as a journey and a route to success, understanding the importance of effort, attitude, self-belief and continuous improvement. </a:t>
          </a:r>
        </a:p>
      </dsp:txBody>
      <dsp:txXfrm>
        <a:off x="811408" y="1532001"/>
        <a:ext cx="9393620" cy="766000"/>
      </dsp:txXfrm>
    </dsp:sp>
    <dsp:sp modelId="{6DDCB706-FD36-4BDE-8F84-0A00514ECB43}">
      <dsp:nvSpPr>
        <dsp:cNvPr id="0" name=""/>
        <dsp:cNvSpPr/>
      </dsp:nvSpPr>
      <dsp:spPr>
        <a:xfrm>
          <a:off x="332658" y="1436251"/>
          <a:ext cx="957500" cy="957500"/>
        </a:xfrm>
        <a:prstGeom prst="ellipse">
          <a:avLst/>
        </a:prstGeom>
        <a:solidFill>
          <a:schemeClr val="lt1">
            <a:hueOff val="0"/>
            <a:satOff val="0"/>
            <a:lumOff val="0"/>
            <a:alphaOff val="0"/>
          </a:schemeClr>
        </a:solidFill>
        <a:ln w="12700" cap="flat" cmpd="sng" algn="ctr">
          <a:solidFill>
            <a:schemeClr val="accent5">
              <a:hueOff val="-3379271"/>
              <a:satOff val="-8710"/>
              <a:lumOff val="-5883"/>
              <a:alphaOff val="0"/>
            </a:schemeClr>
          </a:solidFill>
          <a:prstDash val="solid"/>
          <a:miter lim="800000"/>
        </a:ln>
        <a:effectLst/>
      </dsp:spPr>
      <dsp:style>
        <a:lnRef idx="2">
          <a:scrgbClr r="0" g="0" b="0"/>
        </a:lnRef>
        <a:fillRef idx="1">
          <a:scrgbClr r="0" g="0" b="0"/>
        </a:fillRef>
        <a:effectRef idx="0">
          <a:scrgbClr r="0" g="0" b="0"/>
        </a:effectRef>
        <a:fontRef idx="minor"/>
      </dsp:style>
    </dsp:sp>
    <dsp:sp modelId="{C98FE663-C3C8-4E33-B0A8-9B0C4ACD4C6C}">
      <dsp:nvSpPr>
        <dsp:cNvPr id="0" name=""/>
        <dsp:cNvSpPr/>
      </dsp:nvSpPr>
      <dsp:spPr>
        <a:xfrm>
          <a:off x="532967" y="2681002"/>
          <a:ext cx="9672061" cy="766000"/>
        </a:xfrm>
        <a:prstGeom prst="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8013" tIns="25400" rIns="25400" bIns="25400" numCol="1" spcCol="1270" anchor="ctr" anchorCtr="0">
          <a:noAutofit/>
        </a:bodyPr>
        <a:lstStyle/>
        <a:p>
          <a:pPr marL="0" lvl="0" indent="0" algn="ctr" defTabSz="444500">
            <a:lnSpc>
              <a:spcPct val="90000"/>
            </a:lnSpc>
            <a:spcBef>
              <a:spcPct val="0"/>
            </a:spcBef>
            <a:spcAft>
              <a:spcPct val="35000"/>
            </a:spcAft>
            <a:buNone/>
          </a:pPr>
          <a:r>
            <a:rPr lang="en-GB" sz="1000" kern="1200" dirty="0"/>
            <a:t>In KS2 children are taking greater responsibility for their own learning by having a clear understanding of the learning objective and matching the outcomes of their work to the success criteria. Our children are becoming familiar with examples of accomplishment (past and present) of local and international significance across the curriculum, using these to become more motivated and independent in their approach to learning.  During Year 4 and 5 the children are given the opportunity to achieve a bronze, silver and gold award for supporting their community. In Year 5 they organise exhibitions of their learning so they can share their success with their peers and other members of the school community. </a:t>
          </a:r>
        </a:p>
      </dsp:txBody>
      <dsp:txXfrm>
        <a:off x="532967" y="2681002"/>
        <a:ext cx="9672061" cy="766000"/>
      </dsp:txXfrm>
    </dsp:sp>
    <dsp:sp modelId="{EAB28031-0E91-42DA-83EC-3072DA9695C9}">
      <dsp:nvSpPr>
        <dsp:cNvPr id="0" name=""/>
        <dsp:cNvSpPr/>
      </dsp:nvSpPr>
      <dsp:spPr>
        <a:xfrm>
          <a:off x="54217" y="2585252"/>
          <a:ext cx="957500" cy="957500"/>
        </a:xfrm>
        <a:prstGeom prst="ellipse">
          <a:avLst/>
        </a:prstGeom>
        <a:solidFill>
          <a:schemeClr val="lt1">
            <a:hueOff val="0"/>
            <a:satOff val="0"/>
            <a:lumOff val="0"/>
            <a:alphaOff val="0"/>
          </a:schemeClr>
        </a:solidFill>
        <a:ln w="12700" cap="flat" cmpd="sng" algn="ctr">
          <a:solidFill>
            <a:schemeClr val="accent5">
              <a:hueOff val="-6758543"/>
              <a:satOff val="-17419"/>
              <a:lumOff val="-11765"/>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6466D39-D388-49A9-B233-D6EBEB51D76E}">
      <dsp:nvSpPr>
        <dsp:cNvPr id="0" name=""/>
        <dsp:cNvSpPr/>
      </dsp:nvSpPr>
      <dsp:spPr>
        <a:xfrm>
          <a:off x="-4329595" y="-664160"/>
          <a:ext cx="5158324" cy="5158324"/>
        </a:xfrm>
        <a:prstGeom prst="blockArc">
          <a:avLst>
            <a:gd name="adj1" fmla="val 18900000"/>
            <a:gd name="adj2" fmla="val 2700000"/>
            <a:gd name="adj3" fmla="val 419"/>
          </a:avLst>
        </a:pr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55CC81C-066C-4B4B-A9A6-14B3FD7A2B49}">
      <dsp:nvSpPr>
        <dsp:cNvPr id="0" name=""/>
        <dsp:cNvSpPr/>
      </dsp:nvSpPr>
      <dsp:spPr>
        <a:xfrm>
          <a:off x="532967" y="383000"/>
          <a:ext cx="9672061" cy="766000"/>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8013" tIns="22860" rIns="22860" bIns="22860" numCol="1" spcCol="1270" anchor="ctr" anchorCtr="0">
          <a:noAutofit/>
        </a:bodyPr>
        <a:lstStyle/>
        <a:p>
          <a:pPr marL="0" lvl="0" indent="0" algn="l" defTabSz="400050">
            <a:lnSpc>
              <a:spcPct val="90000"/>
            </a:lnSpc>
            <a:spcBef>
              <a:spcPct val="0"/>
            </a:spcBef>
            <a:spcAft>
              <a:spcPct val="35000"/>
            </a:spcAft>
            <a:buNone/>
          </a:pPr>
          <a:r>
            <a:rPr lang="en-GB" sz="900" kern="1200" dirty="0"/>
            <a:t>As soon as children enter Sedgeberrow school, they are positively encouraged to communicate. We have a dedicated Speech and Language Teaching Assistant who along with the class teachers carries out assessments to identify any areas children need support with. A focus is on role-play, language use and giving the children a variety of opportunities to communicate. Sharing of books, discussion about the children’s news and giving children time to think are just some examples. Phonics is a key part of teaching in the children’s early years, showing the children how to make certain sounds and building on their confidence with recognising those sounds both through seeing the sounds and hearing the sounds. Early</a:t>
          </a:r>
        </a:p>
        <a:p>
          <a:pPr marL="0" lvl="0" indent="0" algn="l" defTabSz="400050">
            <a:lnSpc>
              <a:spcPct val="90000"/>
            </a:lnSpc>
            <a:spcBef>
              <a:spcPct val="0"/>
            </a:spcBef>
            <a:spcAft>
              <a:spcPct val="35000"/>
            </a:spcAft>
            <a:buNone/>
          </a:pPr>
          <a:endParaRPr lang="en-GB" sz="700" kern="1200" dirty="0"/>
        </a:p>
      </dsp:txBody>
      <dsp:txXfrm>
        <a:off x="532967" y="383000"/>
        <a:ext cx="9672061" cy="766000"/>
      </dsp:txXfrm>
    </dsp:sp>
    <dsp:sp modelId="{7427271A-E5D2-4978-9AE1-9211DDA1581C}">
      <dsp:nvSpPr>
        <dsp:cNvPr id="0" name=""/>
        <dsp:cNvSpPr/>
      </dsp:nvSpPr>
      <dsp:spPr>
        <a:xfrm>
          <a:off x="54217" y="287250"/>
          <a:ext cx="957500" cy="957500"/>
        </a:xfrm>
        <a:prstGeom prst="ellipse">
          <a:avLst/>
        </a:prstGeom>
        <a:solidFill>
          <a:schemeClr val="lt1">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EF1607F-7F6E-4039-B47D-5D5F4135792D}">
      <dsp:nvSpPr>
        <dsp:cNvPr id="0" name=""/>
        <dsp:cNvSpPr/>
      </dsp:nvSpPr>
      <dsp:spPr>
        <a:xfrm>
          <a:off x="811408" y="1532001"/>
          <a:ext cx="9393620" cy="766000"/>
        </a:xfrm>
        <a:prstGeom prst="rect">
          <a:avLst/>
        </a:prstGeom>
        <a:solidFill>
          <a:schemeClr val="accent5">
            <a:hueOff val="-3379271"/>
            <a:satOff val="-8710"/>
            <a:lumOff val="-58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8013" tIns="25400" rIns="25400" bIns="25400" numCol="1" spcCol="1270" anchor="ctr" anchorCtr="0">
          <a:noAutofit/>
        </a:bodyPr>
        <a:lstStyle/>
        <a:p>
          <a:pPr marL="0" lvl="0" indent="0" algn="l" defTabSz="444500">
            <a:lnSpc>
              <a:spcPct val="90000"/>
            </a:lnSpc>
            <a:spcBef>
              <a:spcPct val="0"/>
            </a:spcBef>
            <a:spcAft>
              <a:spcPct val="35000"/>
            </a:spcAft>
            <a:buNone/>
          </a:pPr>
          <a:r>
            <a:rPr lang="en-GB" sz="1000" kern="1200" dirty="0"/>
            <a:t>As children enter KS1, their communication skills develop. In Year 1 phonics is still taught daily and the Phonics Screening Check takes place at the end of  the year.  </a:t>
          </a:r>
        </a:p>
        <a:p>
          <a:pPr marL="0" lvl="0" indent="0" algn="l" defTabSz="444500">
            <a:lnSpc>
              <a:spcPct val="90000"/>
            </a:lnSpc>
            <a:spcBef>
              <a:spcPct val="0"/>
            </a:spcBef>
            <a:spcAft>
              <a:spcPct val="35000"/>
            </a:spcAft>
            <a:buNone/>
          </a:pPr>
          <a:r>
            <a:rPr lang="en-GB" sz="1000" kern="1200" dirty="0"/>
            <a:t>support is given to the children who require extra support with learning English, through intervention in small groups or on an individual basis. To encourage communication skills further at </a:t>
          </a:r>
          <a:r>
            <a:rPr lang="en-GB" sz="1000" kern="1200" dirty="0" err="1"/>
            <a:t>Sedgeberrow</a:t>
          </a:r>
          <a:r>
            <a:rPr lang="en-GB" sz="1000" kern="1200" dirty="0"/>
            <a:t> we teach some aspects of English through Talk 4 Writing, this engages the children in the book they are reading and supports their thinking skills when innovating the story.</a:t>
          </a:r>
        </a:p>
      </dsp:txBody>
      <dsp:txXfrm>
        <a:off x="811408" y="1532001"/>
        <a:ext cx="9393620" cy="766000"/>
      </dsp:txXfrm>
    </dsp:sp>
    <dsp:sp modelId="{6DDCB706-FD36-4BDE-8F84-0A00514ECB43}">
      <dsp:nvSpPr>
        <dsp:cNvPr id="0" name=""/>
        <dsp:cNvSpPr/>
      </dsp:nvSpPr>
      <dsp:spPr>
        <a:xfrm>
          <a:off x="332658" y="1436251"/>
          <a:ext cx="957500" cy="957500"/>
        </a:xfrm>
        <a:prstGeom prst="ellipse">
          <a:avLst/>
        </a:prstGeom>
        <a:solidFill>
          <a:schemeClr val="lt1">
            <a:hueOff val="0"/>
            <a:satOff val="0"/>
            <a:lumOff val="0"/>
            <a:alphaOff val="0"/>
          </a:schemeClr>
        </a:solidFill>
        <a:ln w="12700" cap="flat" cmpd="sng" algn="ctr">
          <a:solidFill>
            <a:schemeClr val="accent5">
              <a:hueOff val="-3379271"/>
              <a:satOff val="-8710"/>
              <a:lumOff val="-5883"/>
              <a:alphaOff val="0"/>
            </a:schemeClr>
          </a:solidFill>
          <a:prstDash val="solid"/>
          <a:miter lim="800000"/>
        </a:ln>
        <a:effectLst/>
      </dsp:spPr>
      <dsp:style>
        <a:lnRef idx="2">
          <a:scrgbClr r="0" g="0" b="0"/>
        </a:lnRef>
        <a:fillRef idx="1">
          <a:scrgbClr r="0" g="0" b="0"/>
        </a:fillRef>
        <a:effectRef idx="0">
          <a:scrgbClr r="0" g="0" b="0"/>
        </a:effectRef>
        <a:fontRef idx="minor"/>
      </dsp:style>
    </dsp:sp>
    <dsp:sp modelId="{C98FE663-C3C8-4E33-B0A8-9B0C4ACD4C6C}">
      <dsp:nvSpPr>
        <dsp:cNvPr id="0" name=""/>
        <dsp:cNvSpPr/>
      </dsp:nvSpPr>
      <dsp:spPr>
        <a:xfrm>
          <a:off x="532967" y="2681002"/>
          <a:ext cx="9672061" cy="766000"/>
        </a:xfrm>
        <a:prstGeom prst="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8013" tIns="25400" rIns="25400" bIns="25400" numCol="1" spcCol="1270" anchor="ctr" anchorCtr="0">
          <a:noAutofit/>
        </a:bodyPr>
        <a:lstStyle/>
        <a:p>
          <a:pPr marL="0" lvl="0" indent="0" algn="ctr" defTabSz="444500">
            <a:lnSpc>
              <a:spcPct val="90000"/>
            </a:lnSpc>
            <a:spcBef>
              <a:spcPct val="0"/>
            </a:spcBef>
            <a:spcAft>
              <a:spcPct val="35000"/>
            </a:spcAft>
            <a:buNone/>
          </a:pPr>
          <a:r>
            <a:rPr lang="en-GB" sz="1000" kern="1200" dirty="0"/>
            <a:t>In KS2 children take an active role in the life of the school. Children are voted to become members of Pupil Parliament in which they are given the opportunity to represent the school and have a voice in the decision making process, from the charities, events, curriculum and well-being. P4C is a useful teaching tool in improving the children’s communication skills, listening to the opinions of others and giving supporting statements to validate their viewpoint. JAM is delivered and prepared by a team of children, they then showcase this in worship each week in front of the whole school. </a:t>
          </a:r>
        </a:p>
      </dsp:txBody>
      <dsp:txXfrm>
        <a:off x="532967" y="2681002"/>
        <a:ext cx="9672061" cy="766000"/>
      </dsp:txXfrm>
    </dsp:sp>
    <dsp:sp modelId="{EAB28031-0E91-42DA-83EC-3072DA9695C9}">
      <dsp:nvSpPr>
        <dsp:cNvPr id="0" name=""/>
        <dsp:cNvSpPr/>
      </dsp:nvSpPr>
      <dsp:spPr>
        <a:xfrm>
          <a:off x="54217" y="2585252"/>
          <a:ext cx="957500" cy="957500"/>
        </a:xfrm>
        <a:prstGeom prst="ellipse">
          <a:avLst/>
        </a:prstGeom>
        <a:solidFill>
          <a:schemeClr val="lt1">
            <a:hueOff val="0"/>
            <a:satOff val="0"/>
            <a:lumOff val="0"/>
            <a:alphaOff val="0"/>
          </a:schemeClr>
        </a:solidFill>
        <a:ln w="12700" cap="flat" cmpd="sng" algn="ctr">
          <a:solidFill>
            <a:schemeClr val="accent5">
              <a:hueOff val="-6758543"/>
              <a:satOff val="-17419"/>
              <a:lumOff val="-11765"/>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6466D39-D388-49A9-B233-D6EBEB51D76E}">
      <dsp:nvSpPr>
        <dsp:cNvPr id="0" name=""/>
        <dsp:cNvSpPr/>
      </dsp:nvSpPr>
      <dsp:spPr>
        <a:xfrm>
          <a:off x="-4329595" y="-664160"/>
          <a:ext cx="5158324" cy="5158324"/>
        </a:xfrm>
        <a:prstGeom prst="blockArc">
          <a:avLst>
            <a:gd name="adj1" fmla="val 18900000"/>
            <a:gd name="adj2" fmla="val 2700000"/>
            <a:gd name="adj3" fmla="val 419"/>
          </a:avLst>
        </a:pr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55CC81C-066C-4B4B-A9A6-14B3FD7A2B49}">
      <dsp:nvSpPr>
        <dsp:cNvPr id="0" name=""/>
        <dsp:cNvSpPr/>
      </dsp:nvSpPr>
      <dsp:spPr>
        <a:xfrm>
          <a:off x="532967" y="383000"/>
          <a:ext cx="9672061" cy="766000"/>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8013" tIns="30480" rIns="30480" bIns="30480" numCol="1" spcCol="1270" anchor="ctr" anchorCtr="0">
          <a:noAutofit/>
        </a:bodyPr>
        <a:lstStyle/>
        <a:p>
          <a:pPr marL="0" lvl="0" indent="0" algn="l" defTabSz="533400">
            <a:lnSpc>
              <a:spcPct val="90000"/>
            </a:lnSpc>
            <a:spcBef>
              <a:spcPct val="0"/>
            </a:spcBef>
            <a:spcAft>
              <a:spcPct val="35000"/>
            </a:spcAft>
            <a:buNone/>
          </a:pPr>
          <a:r>
            <a:rPr lang="en-GB" sz="1200" kern="1200" dirty="0"/>
            <a:t>As soon as children enter Sedgeberrow school, they are positively encouraged to be involved in all aspects of the curriculum. Weekly forest school sessions take place in which the children develop their skills. Swimming lessons begin in the summer term and is continued in each </a:t>
          </a:r>
          <a:r>
            <a:rPr lang="en-GB" sz="1200" kern="1200"/>
            <a:t>year group.</a:t>
          </a:r>
          <a:endParaRPr lang="en-GB" sz="1200" kern="1200" dirty="0"/>
        </a:p>
      </dsp:txBody>
      <dsp:txXfrm>
        <a:off x="532967" y="383000"/>
        <a:ext cx="9672061" cy="766000"/>
      </dsp:txXfrm>
    </dsp:sp>
    <dsp:sp modelId="{7427271A-E5D2-4978-9AE1-9211DDA1581C}">
      <dsp:nvSpPr>
        <dsp:cNvPr id="0" name=""/>
        <dsp:cNvSpPr/>
      </dsp:nvSpPr>
      <dsp:spPr>
        <a:xfrm>
          <a:off x="54217" y="287250"/>
          <a:ext cx="957500" cy="957500"/>
        </a:xfrm>
        <a:prstGeom prst="ellipse">
          <a:avLst/>
        </a:prstGeom>
        <a:solidFill>
          <a:schemeClr val="lt1">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EF1607F-7F6E-4039-B47D-5D5F4135792D}">
      <dsp:nvSpPr>
        <dsp:cNvPr id="0" name=""/>
        <dsp:cNvSpPr/>
      </dsp:nvSpPr>
      <dsp:spPr>
        <a:xfrm>
          <a:off x="811408" y="1532001"/>
          <a:ext cx="9393620" cy="766000"/>
        </a:xfrm>
        <a:prstGeom prst="rect">
          <a:avLst/>
        </a:prstGeom>
        <a:solidFill>
          <a:schemeClr val="accent5">
            <a:hueOff val="-3379271"/>
            <a:satOff val="-8710"/>
            <a:lumOff val="-58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8013" tIns="30480" rIns="30480" bIns="30480" numCol="1" spcCol="1270" anchor="ctr" anchorCtr="0">
          <a:noAutofit/>
        </a:bodyPr>
        <a:lstStyle/>
        <a:p>
          <a:pPr marL="0" lvl="0" indent="0" algn="l" defTabSz="533400">
            <a:lnSpc>
              <a:spcPct val="90000"/>
            </a:lnSpc>
            <a:spcBef>
              <a:spcPct val="0"/>
            </a:spcBef>
            <a:spcAft>
              <a:spcPct val="35000"/>
            </a:spcAft>
            <a:buNone/>
          </a:pPr>
          <a:r>
            <a:rPr lang="en-GB" sz="1200" kern="1200" dirty="0"/>
            <a:t>As children enter KS1 outdoor learning is built upon in each of the year groups. PE lessons are delivered by the class teachers and also where appropriate by relevant coaches with a specific skill we would like the children to learn. Following the PE curriculum the children are exposed to a range of sports. Visits take place to enhance the learning taking place in each topic. </a:t>
          </a:r>
        </a:p>
      </dsp:txBody>
      <dsp:txXfrm>
        <a:off x="811408" y="1532001"/>
        <a:ext cx="9393620" cy="766000"/>
      </dsp:txXfrm>
    </dsp:sp>
    <dsp:sp modelId="{6DDCB706-FD36-4BDE-8F84-0A00514ECB43}">
      <dsp:nvSpPr>
        <dsp:cNvPr id="0" name=""/>
        <dsp:cNvSpPr/>
      </dsp:nvSpPr>
      <dsp:spPr>
        <a:xfrm>
          <a:off x="332658" y="1436251"/>
          <a:ext cx="957500" cy="957500"/>
        </a:xfrm>
        <a:prstGeom prst="ellipse">
          <a:avLst/>
        </a:prstGeom>
        <a:solidFill>
          <a:schemeClr val="lt1">
            <a:hueOff val="0"/>
            <a:satOff val="0"/>
            <a:lumOff val="0"/>
            <a:alphaOff val="0"/>
          </a:schemeClr>
        </a:solidFill>
        <a:ln w="12700" cap="flat" cmpd="sng" algn="ctr">
          <a:solidFill>
            <a:schemeClr val="accent5">
              <a:hueOff val="-3379271"/>
              <a:satOff val="-8710"/>
              <a:lumOff val="-5883"/>
              <a:alphaOff val="0"/>
            </a:schemeClr>
          </a:solidFill>
          <a:prstDash val="solid"/>
          <a:miter lim="800000"/>
        </a:ln>
        <a:effectLst/>
      </dsp:spPr>
      <dsp:style>
        <a:lnRef idx="2">
          <a:scrgbClr r="0" g="0" b="0"/>
        </a:lnRef>
        <a:fillRef idx="1">
          <a:scrgbClr r="0" g="0" b="0"/>
        </a:fillRef>
        <a:effectRef idx="0">
          <a:scrgbClr r="0" g="0" b="0"/>
        </a:effectRef>
        <a:fontRef idx="minor"/>
      </dsp:style>
    </dsp:sp>
    <dsp:sp modelId="{C98FE663-C3C8-4E33-B0A8-9B0C4ACD4C6C}">
      <dsp:nvSpPr>
        <dsp:cNvPr id="0" name=""/>
        <dsp:cNvSpPr/>
      </dsp:nvSpPr>
      <dsp:spPr>
        <a:xfrm>
          <a:off x="532967" y="2681002"/>
          <a:ext cx="9672061" cy="766000"/>
        </a:xfrm>
        <a:prstGeom prst="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8013" tIns="30480" rIns="30480" bIns="30480" numCol="1" spcCol="1270" anchor="ctr" anchorCtr="0">
          <a:noAutofit/>
        </a:bodyPr>
        <a:lstStyle/>
        <a:p>
          <a:pPr marL="0" lvl="0" indent="0" algn="ctr" defTabSz="533400">
            <a:lnSpc>
              <a:spcPct val="90000"/>
            </a:lnSpc>
            <a:spcBef>
              <a:spcPct val="0"/>
            </a:spcBef>
            <a:spcAft>
              <a:spcPct val="35000"/>
            </a:spcAft>
            <a:buNone/>
          </a:pPr>
          <a:r>
            <a:rPr lang="en-GB" sz="1200" kern="1200" dirty="0"/>
            <a:t>In KS2 children have the opportunity to attend a residential visit during which they are offered a number of outdoor activities from abseiling to orienteering. During Year 4 and 5 children take part in bell-boating which is a great opportunity to build their team working skills. Clubs are held in school from chess to football. Sports Day is held and a great way to involve parents to. Where possible we hold activities to encourage team work for example we held a </a:t>
          </a:r>
          <a:r>
            <a:rPr lang="en-GB" sz="1200" kern="1200"/>
            <a:t>rope tug.</a:t>
          </a:r>
          <a:endParaRPr lang="en-GB" sz="1200" kern="1200" dirty="0"/>
        </a:p>
      </dsp:txBody>
      <dsp:txXfrm>
        <a:off x="532967" y="2681002"/>
        <a:ext cx="9672061" cy="766000"/>
      </dsp:txXfrm>
    </dsp:sp>
    <dsp:sp modelId="{EAB28031-0E91-42DA-83EC-3072DA9695C9}">
      <dsp:nvSpPr>
        <dsp:cNvPr id="0" name=""/>
        <dsp:cNvSpPr/>
      </dsp:nvSpPr>
      <dsp:spPr>
        <a:xfrm>
          <a:off x="54217" y="2585252"/>
          <a:ext cx="957500" cy="957500"/>
        </a:xfrm>
        <a:prstGeom prst="ellipse">
          <a:avLst/>
        </a:prstGeom>
        <a:solidFill>
          <a:schemeClr val="lt1">
            <a:hueOff val="0"/>
            <a:satOff val="0"/>
            <a:lumOff val="0"/>
            <a:alphaOff val="0"/>
          </a:schemeClr>
        </a:solidFill>
        <a:ln w="12700" cap="flat" cmpd="sng" algn="ctr">
          <a:solidFill>
            <a:schemeClr val="accent5">
              <a:hueOff val="-6758543"/>
              <a:satOff val="-17419"/>
              <a:lumOff val="-11765"/>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6466D39-D388-49A9-B233-D6EBEB51D76E}">
      <dsp:nvSpPr>
        <dsp:cNvPr id="0" name=""/>
        <dsp:cNvSpPr/>
      </dsp:nvSpPr>
      <dsp:spPr>
        <a:xfrm>
          <a:off x="-4329595" y="-664160"/>
          <a:ext cx="5158324" cy="5158324"/>
        </a:xfrm>
        <a:prstGeom prst="blockArc">
          <a:avLst>
            <a:gd name="adj1" fmla="val 18900000"/>
            <a:gd name="adj2" fmla="val 2700000"/>
            <a:gd name="adj3" fmla="val 419"/>
          </a:avLst>
        </a:pr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55CC81C-066C-4B4B-A9A6-14B3FD7A2B49}">
      <dsp:nvSpPr>
        <dsp:cNvPr id="0" name=""/>
        <dsp:cNvSpPr/>
      </dsp:nvSpPr>
      <dsp:spPr>
        <a:xfrm>
          <a:off x="532967" y="383000"/>
          <a:ext cx="9672061" cy="766000"/>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8013" tIns="30480" rIns="30480" bIns="30480" numCol="1" spcCol="1270" anchor="ctr" anchorCtr="0">
          <a:noAutofit/>
        </a:bodyPr>
        <a:lstStyle/>
        <a:p>
          <a:pPr marL="0" lvl="0" indent="0" algn="l" defTabSz="533400">
            <a:lnSpc>
              <a:spcPct val="90000"/>
            </a:lnSpc>
            <a:spcBef>
              <a:spcPct val="0"/>
            </a:spcBef>
            <a:spcAft>
              <a:spcPct val="35000"/>
            </a:spcAft>
            <a:buNone/>
          </a:pPr>
          <a:r>
            <a:rPr lang="en-GB" sz="1200" kern="1200" dirty="0"/>
            <a:t>Prior to the children joining </a:t>
          </a:r>
          <a:r>
            <a:rPr lang="en-GB" sz="1200" kern="1200" dirty="0" err="1"/>
            <a:t>Sedgeberrow</a:t>
          </a:r>
          <a:r>
            <a:rPr lang="en-GB" sz="1200" kern="1200" dirty="0"/>
            <a:t> we hold a transition day, the class teacher meets with the child’s previous learning setting and the parents are invited into school to meet with the staff the children will be working with. Parents and carers are informed about their children’s progress through Evidence Me.</a:t>
          </a:r>
        </a:p>
      </dsp:txBody>
      <dsp:txXfrm>
        <a:off x="532967" y="383000"/>
        <a:ext cx="9672061" cy="766000"/>
      </dsp:txXfrm>
    </dsp:sp>
    <dsp:sp modelId="{7427271A-E5D2-4978-9AE1-9211DDA1581C}">
      <dsp:nvSpPr>
        <dsp:cNvPr id="0" name=""/>
        <dsp:cNvSpPr/>
      </dsp:nvSpPr>
      <dsp:spPr>
        <a:xfrm>
          <a:off x="54217" y="287250"/>
          <a:ext cx="957500" cy="957500"/>
        </a:xfrm>
        <a:prstGeom prst="ellipse">
          <a:avLst/>
        </a:prstGeom>
        <a:solidFill>
          <a:schemeClr val="lt1">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EF1607F-7F6E-4039-B47D-5D5F4135792D}">
      <dsp:nvSpPr>
        <dsp:cNvPr id="0" name=""/>
        <dsp:cNvSpPr/>
      </dsp:nvSpPr>
      <dsp:spPr>
        <a:xfrm>
          <a:off x="811408" y="1532001"/>
          <a:ext cx="9393620" cy="766000"/>
        </a:xfrm>
        <a:prstGeom prst="rect">
          <a:avLst/>
        </a:prstGeom>
        <a:solidFill>
          <a:schemeClr val="accent5">
            <a:hueOff val="-3379271"/>
            <a:satOff val="-8710"/>
            <a:lumOff val="-58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8013" tIns="30480" rIns="30480" bIns="30480" numCol="1" spcCol="1270" anchor="ctr" anchorCtr="0">
          <a:noAutofit/>
        </a:bodyPr>
        <a:lstStyle/>
        <a:p>
          <a:pPr marL="0" lvl="0" indent="0" algn="l" defTabSz="533400">
            <a:lnSpc>
              <a:spcPct val="90000"/>
            </a:lnSpc>
            <a:spcBef>
              <a:spcPct val="0"/>
            </a:spcBef>
            <a:spcAft>
              <a:spcPct val="35000"/>
            </a:spcAft>
            <a:buNone/>
          </a:pPr>
          <a:r>
            <a:rPr lang="en-GB" sz="1200" kern="1200" dirty="0"/>
            <a:t>Collaboration with parents begins at the start of the year as we hold ‘Meet the Teacher’ sessions in which the parents can ask any questions and are informed of the overview for the year ahead. Throughout the year we hold parents evening appointments and we invite parents into school to share the children’s work. At the start of each half term parents are sent a letter along with details of the learning taking place.  </a:t>
          </a:r>
        </a:p>
      </dsp:txBody>
      <dsp:txXfrm>
        <a:off x="811408" y="1532001"/>
        <a:ext cx="9393620" cy="766000"/>
      </dsp:txXfrm>
    </dsp:sp>
    <dsp:sp modelId="{6DDCB706-FD36-4BDE-8F84-0A00514ECB43}">
      <dsp:nvSpPr>
        <dsp:cNvPr id="0" name=""/>
        <dsp:cNvSpPr/>
      </dsp:nvSpPr>
      <dsp:spPr>
        <a:xfrm>
          <a:off x="332658" y="1436251"/>
          <a:ext cx="957500" cy="957500"/>
        </a:xfrm>
        <a:prstGeom prst="ellipse">
          <a:avLst/>
        </a:prstGeom>
        <a:solidFill>
          <a:schemeClr val="lt1">
            <a:hueOff val="0"/>
            <a:satOff val="0"/>
            <a:lumOff val="0"/>
            <a:alphaOff val="0"/>
          </a:schemeClr>
        </a:solidFill>
        <a:ln w="12700" cap="flat" cmpd="sng" algn="ctr">
          <a:solidFill>
            <a:schemeClr val="accent5">
              <a:hueOff val="-3379271"/>
              <a:satOff val="-8710"/>
              <a:lumOff val="-5883"/>
              <a:alphaOff val="0"/>
            </a:schemeClr>
          </a:solidFill>
          <a:prstDash val="solid"/>
          <a:miter lim="800000"/>
        </a:ln>
        <a:effectLst/>
      </dsp:spPr>
      <dsp:style>
        <a:lnRef idx="2">
          <a:scrgbClr r="0" g="0" b="0"/>
        </a:lnRef>
        <a:fillRef idx="1">
          <a:scrgbClr r="0" g="0" b="0"/>
        </a:fillRef>
        <a:effectRef idx="0">
          <a:scrgbClr r="0" g="0" b="0"/>
        </a:effectRef>
        <a:fontRef idx="minor"/>
      </dsp:style>
    </dsp:sp>
    <dsp:sp modelId="{C98FE663-C3C8-4E33-B0A8-9B0C4ACD4C6C}">
      <dsp:nvSpPr>
        <dsp:cNvPr id="0" name=""/>
        <dsp:cNvSpPr/>
      </dsp:nvSpPr>
      <dsp:spPr>
        <a:xfrm>
          <a:off x="532967" y="2681002"/>
          <a:ext cx="9672061" cy="766000"/>
        </a:xfrm>
        <a:prstGeom prst="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8013" tIns="30480" rIns="30480" bIns="30480" numCol="1" spcCol="1270" anchor="ctr" anchorCtr="0">
          <a:noAutofit/>
        </a:bodyPr>
        <a:lstStyle/>
        <a:p>
          <a:pPr marL="0" lvl="0" indent="0" algn="ctr" defTabSz="533400">
            <a:lnSpc>
              <a:spcPct val="90000"/>
            </a:lnSpc>
            <a:spcBef>
              <a:spcPct val="0"/>
            </a:spcBef>
            <a:spcAft>
              <a:spcPct val="35000"/>
            </a:spcAft>
            <a:buNone/>
          </a:pPr>
          <a:r>
            <a:rPr lang="en-GB" sz="1200" kern="1200" dirty="0"/>
            <a:t>In KS2 all of the above takes place, the children also take part in events at </a:t>
          </a:r>
          <a:r>
            <a:rPr lang="en-GB" sz="1200" kern="1200" dirty="0" err="1"/>
            <a:t>Sedgeberrow</a:t>
          </a:r>
          <a:r>
            <a:rPr lang="en-GB" sz="1200" kern="1200" dirty="0"/>
            <a:t> at the local church which involve the local community. In Year 5 we also invite parents into school as a celebration of the time the children have spent with us. We hold an exhibition of the achievements they would like to share, the whole school is also invited to enjoy their work. The kind contributions for Harvest are donated to the local food bank and the money raised is given to charities that the children choose.</a:t>
          </a:r>
        </a:p>
      </dsp:txBody>
      <dsp:txXfrm>
        <a:off x="532967" y="2681002"/>
        <a:ext cx="9672061" cy="766000"/>
      </dsp:txXfrm>
    </dsp:sp>
    <dsp:sp modelId="{EAB28031-0E91-42DA-83EC-3072DA9695C9}">
      <dsp:nvSpPr>
        <dsp:cNvPr id="0" name=""/>
        <dsp:cNvSpPr/>
      </dsp:nvSpPr>
      <dsp:spPr>
        <a:xfrm>
          <a:off x="54217" y="2585252"/>
          <a:ext cx="957500" cy="957500"/>
        </a:xfrm>
        <a:prstGeom prst="ellipse">
          <a:avLst/>
        </a:prstGeom>
        <a:solidFill>
          <a:schemeClr val="lt1">
            <a:hueOff val="0"/>
            <a:satOff val="0"/>
            <a:lumOff val="0"/>
            <a:alphaOff val="0"/>
          </a:schemeClr>
        </a:solidFill>
        <a:ln w="12700" cap="flat" cmpd="sng" algn="ctr">
          <a:solidFill>
            <a:schemeClr val="accent5">
              <a:hueOff val="-6758543"/>
              <a:satOff val="-17419"/>
              <a:lumOff val="-11765"/>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6466D39-D388-49A9-B233-D6EBEB51D76E}">
      <dsp:nvSpPr>
        <dsp:cNvPr id="0" name=""/>
        <dsp:cNvSpPr/>
      </dsp:nvSpPr>
      <dsp:spPr>
        <a:xfrm>
          <a:off x="-4329595" y="-664160"/>
          <a:ext cx="5158324" cy="5158324"/>
        </a:xfrm>
        <a:prstGeom prst="blockArc">
          <a:avLst>
            <a:gd name="adj1" fmla="val 18900000"/>
            <a:gd name="adj2" fmla="val 2700000"/>
            <a:gd name="adj3" fmla="val 419"/>
          </a:avLst>
        </a:pr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55CC81C-066C-4B4B-A9A6-14B3FD7A2B49}">
      <dsp:nvSpPr>
        <dsp:cNvPr id="0" name=""/>
        <dsp:cNvSpPr/>
      </dsp:nvSpPr>
      <dsp:spPr>
        <a:xfrm>
          <a:off x="532967" y="383000"/>
          <a:ext cx="9672061" cy="766000"/>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8013" tIns="35560" rIns="35560" bIns="35560" numCol="1" spcCol="1270" anchor="ctr" anchorCtr="0">
          <a:noAutofit/>
        </a:bodyPr>
        <a:lstStyle/>
        <a:p>
          <a:pPr marL="0" lvl="0" indent="0" algn="l" defTabSz="622300">
            <a:lnSpc>
              <a:spcPct val="90000"/>
            </a:lnSpc>
            <a:spcBef>
              <a:spcPct val="0"/>
            </a:spcBef>
            <a:spcAft>
              <a:spcPct val="35000"/>
            </a:spcAft>
            <a:buNone/>
          </a:pPr>
          <a:r>
            <a:rPr lang="en-GB" sz="1400" kern="1200" dirty="0"/>
            <a:t>In Early Years the children are given a Marvellous Me box at some point throughout the year, in which they can share with the class things that make them happy. Happy Mind is carried out in each year group, the themes are built upon to support the children with their well-being. </a:t>
          </a:r>
        </a:p>
      </dsp:txBody>
      <dsp:txXfrm>
        <a:off x="532967" y="383000"/>
        <a:ext cx="9672061" cy="766000"/>
      </dsp:txXfrm>
    </dsp:sp>
    <dsp:sp modelId="{7427271A-E5D2-4978-9AE1-9211DDA1581C}">
      <dsp:nvSpPr>
        <dsp:cNvPr id="0" name=""/>
        <dsp:cNvSpPr/>
      </dsp:nvSpPr>
      <dsp:spPr>
        <a:xfrm>
          <a:off x="54217" y="287250"/>
          <a:ext cx="957500" cy="957500"/>
        </a:xfrm>
        <a:prstGeom prst="ellipse">
          <a:avLst/>
        </a:prstGeom>
        <a:solidFill>
          <a:schemeClr val="lt1">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EF1607F-7F6E-4039-B47D-5D5F4135792D}">
      <dsp:nvSpPr>
        <dsp:cNvPr id="0" name=""/>
        <dsp:cNvSpPr/>
      </dsp:nvSpPr>
      <dsp:spPr>
        <a:xfrm>
          <a:off x="811408" y="1532001"/>
          <a:ext cx="9393620" cy="766000"/>
        </a:xfrm>
        <a:prstGeom prst="rect">
          <a:avLst/>
        </a:prstGeom>
        <a:solidFill>
          <a:schemeClr val="accent5">
            <a:hueOff val="-3379271"/>
            <a:satOff val="-8710"/>
            <a:lumOff val="-58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8013" tIns="35560" rIns="35560" bIns="35560" numCol="1" spcCol="1270" anchor="ctr" anchorCtr="0">
          <a:noAutofit/>
        </a:bodyPr>
        <a:lstStyle/>
        <a:p>
          <a:pPr marL="0" lvl="0" indent="0" algn="l" defTabSz="622300">
            <a:lnSpc>
              <a:spcPct val="90000"/>
            </a:lnSpc>
            <a:spcBef>
              <a:spcPct val="0"/>
            </a:spcBef>
            <a:spcAft>
              <a:spcPct val="35000"/>
            </a:spcAft>
            <a:buNone/>
          </a:pPr>
          <a:r>
            <a:rPr lang="en-GB" sz="1400" kern="1200" dirty="0"/>
            <a:t>As children enter KS1, they are taught strategies from ‘Happy Breathing’ to wake and shake. Children are awarded Star of the Week and are celebrated in a weekly achievement assembly. A talent show in which the children can showcase their talents is performed in school. </a:t>
          </a:r>
        </a:p>
      </dsp:txBody>
      <dsp:txXfrm>
        <a:off x="811408" y="1532001"/>
        <a:ext cx="9393620" cy="766000"/>
      </dsp:txXfrm>
    </dsp:sp>
    <dsp:sp modelId="{6DDCB706-FD36-4BDE-8F84-0A00514ECB43}">
      <dsp:nvSpPr>
        <dsp:cNvPr id="0" name=""/>
        <dsp:cNvSpPr/>
      </dsp:nvSpPr>
      <dsp:spPr>
        <a:xfrm>
          <a:off x="332658" y="1436251"/>
          <a:ext cx="957500" cy="957500"/>
        </a:xfrm>
        <a:prstGeom prst="ellipse">
          <a:avLst/>
        </a:prstGeom>
        <a:solidFill>
          <a:schemeClr val="lt1">
            <a:hueOff val="0"/>
            <a:satOff val="0"/>
            <a:lumOff val="0"/>
            <a:alphaOff val="0"/>
          </a:schemeClr>
        </a:solidFill>
        <a:ln w="12700" cap="flat" cmpd="sng" algn="ctr">
          <a:solidFill>
            <a:schemeClr val="accent5">
              <a:hueOff val="-3379271"/>
              <a:satOff val="-8710"/>
              <a:lumOff val="-5883"/>
              <a:alphaOff val="0"/>
            </a:schemeClr>
          </a:solidFill>
          <a:prstDash val="solid"/>
          <a:miter lim="800000"/>
        </a:ln>
        <a:effectLst/>
      </dsp:spPr>
      <dsp:style>
        <a:lnRef idx="2">
          <a:scrgbClr r="0" g="0" b="0"/>
        </a:lnRef>
        <a:fillRef idx="1">
          <a:scrgbClr r="0" g="0" b="0"/>
        </a:fillRef>
        <a:effectRef idx="0">
          <a:scrgbClr r="0" g="0" b="0"/>
        </a:effectRef>
        <a:fontRef idx="minor"/>
      </dsp:style>
    </dsp:sp>
    <dsp:sp modelId="{C98FE663-C3C8-4E33-B0A8-9B0C4ACD4C6C}">
      <dsp:nvSpPr>
        <dsp:cNvPr id="0" name=""/>
        <dsp:cNvSpPr/>
      </dsp:nvSpPr>
      <dsp:spPr>
        <a:xfrm>
          <a:off x="532967" y="2681002"/>
          <a:ext cx="9672061" cy="766000"/>
        </a:xfrm>
        <a:prstGeom prst="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8013" tIns="35560" rIns="35560" bIns="35560" numCol="1" spcCol="1270" anchor="ctr" anchorCtr="0">
          <a:noAutofit/>
        </a:bodyPr>
        <a:lstStyle/>
        <a:p>
          <a:pPr marL="0" lvl="0" indent="0" algn="ctr" defTabSz="622300">
            <a:lnSpc>
              <a:spcPct val="90000"/>
            </a:lnSpc>
            <a:spcBef>
              <a:spcPct val="0"/>
            </a:spcBef>
            <a:spcAft>
              <a:spcPct val="35000"/>
            </a:spcAft>
            <a:buNone/>
          </a:pPr>
          <a:r>
            <a:rPr lang="en-GB" sz="1400" kern="1200" dirty="0"/>
            <a:t>The whole of KS2 take part in a show which is performed at a local theatre. This is a joyful occasion in which all family members are invited to, the children enjoy performing and working with other year groups to deliver an energetic show. Key themes of happiness are continued to be taught through PSHE and other subjects where appropriate. </a:t>
          </a:r>
        </a:p>
      </dsp:txBody>
      <dsp:txXfrm>
        <a:off x="532967" y="2681002"/>
        <a:ext cx="9672061" cy="766000"/>
      </dsp:txXfrm>
    </dsp:sp>
    <dsp:sp modelId="{EAB28031-0E91-42DA-83EC-3072DA9695C9}">
      <dsp:nvSpPr>
        <dsp:cNvPr id="0" name=""/>
        <dsp:cNvSpPr/>
      </dsp:nvSpPr>
      <dsp:spPr>
        <a:xfrm>
          <a:off x="54217" y="2585252"/>
          <a:ext cx="957500" cy="957500"/>
        </a:xfrm>
        <a:prstGeom prst="ellipse">
          <a:avLst/>
        </a:prstGeom>
        <a:solidFill>
          <a:schemeClr val="lt1">
            <a:hueOff val="0"/>
            <a:satOff val="0"/>
            <a:lumOff val="0"/>
            <a:alphaOff val="0"/>
          </a:schemeClr>
        </a:solidFill>
        <a:ln w="12700" cap="flat" cmpd="sng" algn="ctr">
          <a:solidFill>
            <a:schemeClr val="accent5">
              <a:hueOff val="-6758543"/>
              <a:satOff val="-17419"/>
              <a:lumOff val="-11765"/>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6466D39-D388-49A9-B233-D6EBEB51D76E}">
      <dsp:nvSpPr>
        <dsp:cNvPr id="0" name=""/>
        <dsp:cNvSpPr/>
      </dsp:nvSpPr>
      <dsp:spPr>
        <a:xfrm>
          <a:off x="-4329595" y="-664160"/>
          <a:ext cx="5158324" cy="5158324"/>
        </a:xfrm>
        <a:prstGeom prst="blockArc">
          <a:avLst>
            <a:gd name="adj1" fmla="val 18900000"/>
            <a:gd name="adj2" fmla="val 2700000"/>
            <a:gd name="adj3" fmla="val 419"/>
          </a:avLst>
        </a:pr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55CC81C-066C-4B4B-A9A6-14B3FD7A2B49}">
      <dsp:nvSpPr>
        <dsp:cNvPr id="0" name=""/>
        <dsp:cNvSpPr/>
      </dsp:nvSpPr>
      <dsp:spPr>
        <a:xfrm>
          <a:off x="532967" y="383000"/>
          <a:ext cx="9672061" cy="766000"/>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8013" tIns="30480" rIns="30480" bIns="30480" numCol="1" spcCol="1270" anchor="ctr" anchorCtr="0">
          <a:noAutofit/>
        </a:bodyPr>
        <a:lstStyle/>
        <a:p>
          <a:pPr marL="0" lvl="0" indent="0" algn="l" defTabSz="533400">
            <a:lnSpc>
              <a:spcPct val="90000"/>
            </a:lnSpc>
            <a:spcBef>
              <a:spcPct val="0"/>
            </a:spcBef>
            <a:spcAft>
              <a:spcPct val="35000"/>
            </a:spcAft>
            <a:buNone/>
          </a:pPr>
          <a:r>
            <a:rPr lang="en-GB" sz="1200" kern="1200" dirty="0"/>
            <a:t>From the moment the children enter Sedgeberrow we encourage the children to be inquisitive, to ask questions and express themselves. We desire for the children to approach their learning with an inquisitive mindset which nurtures problem solvers. In EYFS curiosity is the foundation to the children learning, they learn through role-play and various teaching techniques giving the children a number of learning opportunities to excite their minds and their passion to find out more about the world around them.</a:t>
          </a:r>
        </a:p>
      </dsp:txBody>
      <dsp:txXfrm>
        <a:off x="532967" y="383000"/>
        <a:ext cx="9672061" cy="766000"/>
      </dsp:txXfrm>
    </dsp:sp>
    <dsp:sp modelId="{7427271A-E5D2-4978-9AE1-9211DDA1581C}">
      <dsp:nvSpPr>
        <dsp:cNvPr id="0" name=""/>
        <dsp:cNvSpPr/>
      </dsp:nvSpPr>
      <dsp:spPr>
        <a:xfrm>
          <a:off x="54217" y="287250"/>
          <a:ext cx="957500" cy="957500"/>
        </a:xfrm>
        <a:prstGeom prst="ellipse">
          <a:avLst/>
        </a:prstGeom>
        <a:solidFill>
          <a:schemeClr val="lt1">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EF1607F-7F6E-4039-B47D-5D5F4135792D}">
      <dsp:nvSpPr>
        <dsp:cNvPr id="0" name=""/>
        <dsp:cNvSpPr/>
      </dsp:nvSpPr>
      <dsp:spPr>
        <a:xfrm>
          <a:off x="811408" y="1532001"/>
          <a:ext cx="9393620" cy="766000"/>
        </a:xfrm>
        <a:prstGeom prst="rect">
          <a:avLst/>
        </a:prstGeom>
        <a:solidFill>
          <a:schemeClr val="accent5">
            <a:hueOff val="-3379271"/>
            <a:satOff val="-8710"/>
            <a:lumOff val="-58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8013" tIns="30480" rIns="30480" bIns="30480" numCol="1" spcCol="1270" anchor="ctr" anchorCtr="0">
          <a:noAutofit/>
        </a:bodyPr>
        <a:lstStyle/>
        <a:p>
          <a:pPr marL="0" lvl="0" indent="0" algn="l" defTabSz="533400">
            <a:lnSpc>
              <a:spcPct val="90000"/>
            </a:lnSpc>
            <a:spcBef>
              <a:spcPct val="0"/>
            </a:spcBef>
            <a:spcAft>
              <a:spcPct val="35000"/>
            </a:spcAft>
            <a:buNone/>
          </a:pPr>
          <a:r>
            <a:rPr lang="en-GB" sz="1200" kern="1200" dirty="0"/>
            <a:t>In KS1 children develop their thirst for curiosity in all areas of the curriculum. Teaching the children to justify their ideas, to question the teacher and to be able to explain their answers supports their learning. Children are given opportunities to reflect on events and places in their locality, to question why things happened in the past and how are they commemorated.</a:t>
          </a:r>
        </a:p>
      </dsp:txBody>
      <dsp:txXfrm>
        <a:off x="811408" y="1532001"/>
        <a:ext cx="9393620" cy="766000"/>
      </dsp:txXfrm>
    </dsp:sp>
    <dsp:sp modelId="{6DDCB706-FD36-4BDE-8F84-0A00514ECB43}">
      <dsp:nvSpPr>
        <dsp:cNvPr id="0" name=""/>
        <dsp:cNvSpPr/>
      </dsp:nvSpPr>
      <dsp:spPr>
        <a:xfrm>
          <a:off x="332658" y="1436251"/>
          <a:ext cx="957500" cy="957500"/>
        </a:xfrm>
        <a:prstGeom prst="ellipse">
          <a:avLst/>
        </a:prstGeom>
        <a:solidFill>
          <a:schemeClr val="lt1">
            <a:hueOff val="0"/>
            <a:satOff val="0"/>
            <a:lumOff val="0"/>
            <a:alphaOff val="0"/>
          </a:schemeClr>
        </a:solidFill>
        <a:ln w="12700" cap="flat" cmpd="sng" algn="ctr">
          <a:solidFill>
            <a:schemeClr val="accent5">
              <a:hueOff val="-3379271"/>
              <a:satOff val="-8710"/>
              <a:lumOff val="-5883"/>
              <a:alphaOff val="0"/>
            </a:schemeClr>
          </a:solidFill>
          <a:prstDash val="solid"/>
          <a:miter lim="800000"/>
        </a:ln>
        <a:effectLst/>
      </dsp:spPr>
      <dsp:style>
        <a:lnRef idx="2">
          <a:scrgbClr r="0" g="0" b="0"/>
        </a:lnRef>
        <a:fillRef idx="1">
          <a:scrgbClr r="0" g="0" b="0"/>
        </a:fillRef>
        <a:effectRef idx="0">
          <a:scrgbClr r="0" g="0" b="0"/>
        </a:effectRef>
        <a:fontRef idx="minor"/>
      </dsp:style>
    </dsp:sp>
    <dsp:sp modelId="{C98FE663-C3C8-4E33-B0A8-9B0C4ACD4C6C}">
      <dsp:nvSpPr>
        <dsp:cNvPr id="0" name=""/>
        <dsp:cNvSpPr/>
      </dsp:nvSpPr>
      <dsp:spPr>
        <a:xfrm>
          <a:off x="532967" y="2681002"/>
          <a:ext cx="9672061" cy="766000"/>
        </a:xfrm>
        <a:prstGeom prst="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8013" tIns="30480" rIns="30480" bIns="30480" numCol="1" spcCol="1270" anchor="ctr" anchorCtr="0">
          <a:noAutofit/>
        </a:bodyPr>
        <a:lstStyle/>
        <a:p>
          <a:pPr marL="0" lvl="0" indent="0" algn="ctr" defTabSz="533400">
            <a:lnSpc>
              <a:spcPct val="90000"/>
            </a:lnSpc>
            <a:spcBef>
              <a:spcPct val="0"/>
            </a:spcBef>
            <a:spcAft>
              <a:spcPct val="35000"/>
            </a:spcAft>
            <a:buNone/>
          </a:pPr>
          <a:r>
            <a:rPr lang="en-GB" sz="1200" kern="1200" dirty="0"/>
            <a:t>In KS2 children are fully engaged in deep and thought provoking questions. The topics the children are taught provide the children with opportunities to be challenged in their thinking and their understanding. They make connections to previous learning, building upon this to develop their knowledge and prompting them to think more critically, posing questions that they want to explore.</a:t>
          </a:r>
        </a:p>
      </dsp:txBody>
      <dsp:txXfrm>
        <a:off x="532967" y="2681002"/>
        <a:ext cx="9672061" cy="766000"/>
      </dsp:txXfrm>
    </dsp:sp>
    <dsp:sp modelId="{EAB28031-0E91-42DA-83EC-3072DA9695C9}">
      <dsp:nvSpPr>
        <dsp:cNvPr id="0" name=""/>
        <dsp:cNvSpPr/>
      </dsp:nvSpPr>
      <dsp:spPr>
        <a:xfrm>
          <a:off x="54217" y="2585252"/>
          <a:ext cx="957500" cy="957500"/>
        </a:xfrm>
        <a:prstGeom prst="ellipse">
          <a:avLst/>
        </a:prstGeom>
        <a:solidFill>
          <a:schemeClr val="lt1">
            <a:hueOff val="0"/>
            <a:satOff val="0"/>
            <a:lumOff val="0"/>
            <a:alphaOff val="0"/>
          </a:schemeClr>
        </a:solidFill>
        <a:ln w="12700" cap="flat" cmpd="sng" algn="ctr">
          <a:solidFill>
            <a:schemeClr val="accent5">
              <a:hueOff val="-6758543"/>
              <a:satOff val="-17419"/>
              <a:lumOff val="-11765"/>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3.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4.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5.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6.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DA531D-E300-48A4-9494-626FAD5EAD7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3422A6E4-A731-4960-860D-86CCC528973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A5B2F78E-9855-437E-A120-EB5D583E6440}"/>
              </a:ext>
            </a:extLst>
          </p:cNvPr>
          <p:cNvSpPr>
            <a:spLocks noGrp="1"/>
          </p:cNvSpPr>
          <p:nvPr>
            <p:ph type="dt" sz="half" idx="10"/>
          </p:nvPr>
        </p:nvSpPr>
        <p:spPr/>
        <p:txBody>
          <a:bodyPr/>
          <a:lstStyle/>
          <a:p>
            <a:fld id="{99328243-6ACF-4590-B6EF-495FC38B00B3}" type="datetimeFigureOut">
              <a:rPr lang="en-GB" smtClean="0"/>
              <a:t>27/04/2022</a:t>
            </a:fld>
            <a:endParaRPr lang="en-GB"/>
          </a:p>
        </p:txBody>
      </p:sp>
      <p:sp>
        <p:nvSpPr>
          <p:cNvPr id="5" name="Footer Placeholder 4">
            <a:extLst>
              <a:ext uri="{FF2B5EF4-FFF2-40B4-BE49-F238E27FC236}">
                <a16:creationId xmlns:a16="http://schemas.microsoft.com/office/drawing/2014/main" id="{4E369992-0DFB-4292-A9C9-661CCCB0D96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6B244F9-38DC-45E6-A039-EAFE3E76B8A0}"/>
              </a:ext>
            </a:extLst>
          </p:cNvPr>
          <p:cNvSpPr>
            <a:spLocks noGrp="1"/>
          </p:cNvSpPr>
          <p:nvPr>
            <p:ph type="sldNum" sz="quarter" idx="12"/>
          </p:nvPr>
        </p:nvSpPr>
        <p:spPr/>
        <p:txBody>
          <a:bodyPr/>
          <a:lstStyle/>
          <a:p>
            <a:fld id="{62E6418C-7E5B-4709-9A0E-36BFFDF58586}" type="slidenum">
              <a:rPr lang="en-GB" smtClean="0"/>
              <a:t>‹#›</a:t>
            </a:fld>
            <a:endParaRPr lang="en-GB"/>
          </a:p>
        </p:txBody>
      </p:sp>
    </p:spTree>
    <p:extLst>
      <p:ext uri="{BB962C8B-B14F-4D97-AF65-F5344CB8AC3E}">
        <p14:creationId xmlns:p14="http://schemas.microsoft.com/office/powerpoint/2010/main" val="27458680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E680C7-42EE-4972-BF62-30E20207563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C361265-2D6B-4118-AFFD-BDFA09509DF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091620A-D3FF-47BE-8337-BBF2DD0FD44E}"/>
              </a:ext>
            </a:extLst>
          </p:cNvPr>
          <p:cNvSpPr>
            <a:spLocks noGrp="1"/>
          </p:cNvSpPr>
          <p:nvPr>
            <p:ph type="dt" sz="half" idx="10"/>
          </p:nvPr>
        </p:nvSpPr>
        <p:spPr/>
        <p:txBody>
          <a:bodyPr/>
          <a:lstStyle/>
          <a:p>
            <a:fld id="{99328243-6ACF-4590-B6EF-495FC38B00B3}" type="datetimeFigureOut">
              <a:rPr lang="en-GB" smtClean="0"/>
              <a:t>27/04/2022</a:t>
            </a:fld>
            <a:endParaRPr lang="en-GB"/>
          </a:p>
        </p:txBody>
      </p:sp>
      <p:sp>
        <p:nvSpPr>
          <p:cNvPr id="5" name="Footer Placeholder 4">
            <a:extLst>
              <a:ext uri="{FF2B5EF4-FFF2-40B4-BE49-F238E27FC236}">
                <a16:creationId xmlns:a16="http://schemas.microsoft.com/office/drawing/2014/main" id="{5DAC1593-6C1C-4166-A54E-54C1378A916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7E2E588-3C5D-423E-8642-5B56240D091C}"/>
              </a:ext>
            </a:extLst>
          </p:cNvPr>
          <p:cNvSpPr>
            <a:spLocks noGrp="1"/>
          </p:cNvSpPr>
          <p:nvPr>
            <p:ph type="sldNum" sz="quarter" idx="12"/>
          </p:nvPr>
        </p:nvSpPr>
        <p:spPr/>
        <p:txBody>
          <a:bodyPr/>
          <a:lstStyle/>
          <a:p>
            <a:fld id="{62E6418C-7E5B-4709-9A0E-36BFFDF58586}" type="slidenum">
              <a:rPr lang="en-GB" smtClean="0"/>
              <a:t>‹#›</a:t>
            </a:fld>
            <a:endParaRPr lang="en-GB"/>
          </a:p>
        </p:txBody>
      </p:sp>
    </p:spTree>
    <p:extLst>
      <p:ext uri="{BB962C8B-B14F-4D97-AF65-F5344CB8AC3E}">
        <p14:creationId xmlns:p14="http://schemas.microsoft.com/office/powerpoint/2010/main" val="11125135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03F45A-F61F-4D0F-83D3-D49E2AB07C2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C7CB482-1480-4D34-859E-963238D5445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1DBFDEA-CB51-4F25-A8E3-7CB31317DDC7}"/>
              </a:ext>
            </a:extLst>
          </p:cNvPr>
          <p:cNvSpPr>
            <a:spLocks noGrp="1"/>
          </p:cNvSpPr>
          <p:nvPr>
            <p:ph type="dt" sz="half" idx="10"/>
          </p:nvPr>
        </p:nvSpPr>
        <p:spPr/>
        <p:txBody>
          <a:bodyPr/>
          <a:lstStyle/>
          <a:p>
            <a:fld id="{99328243-6ACF-4590-B6EF-495FC38B00B3}" type="datetimeFigureOut">
              <a:rPr lang="en-GB" smtClean="0"/>
              <a:t>27/04/2022</a:t>
            </a:fld>
            <a:endParaRPr lang="en-GB"/>
          </a:p>
        </p:txBody>
      </p:sp>
      <p:sp>
        <p:nvSpPr>
          <p:cNvPr id="5" name="Footer Placeholder 4">
            <a:extLst>
              <a:ext uri="{FF2B5EF4-FFF2-40B4-BE49-F238E27FC236}">
                <a16:creationId xmlns:a16="http://schemas.microsoft.com/office/drawing/2014/main" id="{7E441513-9C95-4008-B35F-F1EB28E1E89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BB3BB81-41DB-4396-B49E-178665D141CA}"/>
              </a:ext>
            </a:extLst>
          </p:cNvPr>
          <p:cNvSpPr>
            <a:spLocks noGrp="1"/>
          </p:cNvSpPr>
          <p:nvPr>
            <p:ph type="sldNum" sz="quarter" idx="12"/>
          </p:nvPr>
        </p:nvSpPr>
        <p:spPr/>
        <p:txBody>
          <a:bodyPr/>
          <a:lstStyle/>
          <a:p>
            <a:fld id="{62E6418C-7E5B-4709-9A0E-36BFFDF58586}" type="slidenum">
              <a:rPr lang="en-GB" smtClean="0"/>
              <a:t>‹#›</a:t>
            </a:fld>
            <a:endParaRPr lang="en-GB"/>
          </a:p>
        </p:txBody>
      </p:sp>
    </p:spTree>
    <p:extLst>
      <p:ext uri="{BB962C8B-B14F-4D97-AF65-F5344CB8AC3E}">
        <p14:creationId xmlns:p14="http://schemas.microsoft.com/office/powerpoint/2010/main" val="2108647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DC3991-6368-4491-9566-A2997D27579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2C97E80-B7F0-445F-8146-E7B17DCD455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49CBAE3-BBB1-4079-B535-5CAEFEBEE29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92BC2923-255A-45DB-88C9-C23124FA4FCD}"/>
              </a:ext>
            </a:extLst>
          </p:cNvPr>
          <p:cNvSpPr>
            <a:spLocks noGrp="1"/>
          </p:cNvSpPr>
          <p:nvPr>
            <p:ph type="dt" sz="half" idx="10"/>
          </p:nvPr>
        </p:nvSpPr>
        <p:spPr/>
        <p:txBody>
          <a:bodyPr/>
          <a:lstStyle/>
          <a:p>
            <a:fld id="{99328243-6ACF-4590-B6EF-495FC38B00B3}" type="datetimeFigureOut">
              <a:rPr lang="en-GB" smtClean="0"/>
              <a:t>27/04/2022</a:t>
            </a:fld>
            <a:endParaRPr lang="en-GB"/>
          </a:p>
        </p:txBody>
      </p:sp>
      <p:sp>
        <p:nvSpPr>
          <p:cNvPr id="6" name="Footer Placeholder 5">
            <a:extLst>
              <a:ext uri="{FF2B5EF4-FFF2-40B4-BE49-F238E27FC236}">
                <a16:creationId xmlns:a16="http://schemas.microsoft.com/office/drawing/2014/main" id="{4BD6038C-F01B-4B4E-BA2D-A52F1A658E7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43FA3D0-6240-4B12-9307-920463DE3609}"/>
              </a:ext>
            </a:extLst>
          </p:cNvPr>
          <p:cNvSpPr>
            <a:spLocks noGrp="1"/>
          </p:cNvSpPr>
          <p:nvPr>
            <p:ph type="sldNum" sz="quarter" idx="12"/>
          </p:nvPr>
        </p:nvSpPr>
        <p:spPr/>
        <p:txBody>
          <a:bodyPr/>
          <a:lstStyle/>
          <a:p>
            <a:fld id="{62E6418C-7E5B-4709-9A0E-36BFFDF58586}" type="slidenum">
              <a:rPr lang="en-GB" smtClean="0"/>
              <a:t>‹#›</a:t>
            </a:fld>
            <a:endParaRPr lang="en-GB"/>
          </a:p>
        </p:txBody>
      </p:sp>
    </p:spTree>
    <p:extLst>
      <p:ext uri="{BB962C8B-B14F-4D97-AF65-F5344CB8AC3E}">
        <p14:creationId xmlns:p14="http://schemas.microsoft.com/office/powerpoint/2010/main" val="23141213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B4E4BC-25A7-48BA-987A-7BB03846FE23}"/>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4E6F8ED-86CA-424E-9400-15B6752914E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9A7B6D7-CBD5-4747-8D0C-041BE5E010A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0CF95F40-B69C-42AA-BC7F-4DF92BF8F71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EFCB2B8-BFB5-4986-86CB-71FD7D49EA7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00033C1D-6FB2-4CE7-B0ED-14A694D1C9F4}"/>
              </a:ext>
            </a:extLst>
          </p:cNvPr>
          <p:cNvSpPr>
            <a:spLocks noGrp="1"/>
          </p:cNvSpPr>
          <p:nvPr>
            <p:ph type="dt" sz="half" idx="10"/>
          </p:nvPr>
        </p:nvSpPr>
        <p:spPr/>
        <p:txBody>
          <a:bodyPr/>
          <a:lstStyle/>
          <a:p>
            <a:fld id="{99328243-6ACF-4590-B6EF-495FC38B00B3}" type="datetimeFigureOut">
              <a:rPr lang="en-GB" smtClean="0"/>
              <a:t>27/04/2022</a:t>
            </a:fld>
            <a:endParaRPr lang="en-GB"/>
          </a:p>
        </p:txBody>
      </p:sp>
      <p:sp>
        <p:nvSpPr>
          <p:cNvPr id="8" name="Footer Placeholder 7">
            <a:extLst>
              <a:ext uri="{FF2B5EF4-FFF2-40B4-BE49-F238E27FC236}">
                <a16:creationId xmlns:a16="http://schemas.microsoft.com/office/drawing/2014/main" id="{C99602DD-6FFE-40BD-9A6D-7B9B6185086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7547D33-002E-49F0-B65E-C79678D5E8BA}"/>
              </a:ext>
            </a:extLst>
          </p:cNvPr>
          <p:cNvSpPr>
            <a:spLocks noGrp="1"/>
          </p:cNvSpPr>
          <p:nvPr>
            <p:ph type="sldNum" sz="quarter" idx="12"/>
          </p:nvPr>
        </p:nvSpPr>
        <p:spPr/>
        <p:txBody>
          <a:bodyPr/>
          <a:lstStyle/>
          <a:p>
            <a:fld id="{62E6418C-7E5B-4709-9A0E-36BFFDF58586}" type="slidenum">
              <a:rPr lang="en-GB" smtClean="0"/>
              <a:t>‹#›</a:t>
            </a:fld>
            <a:endParaRPr lang="en-GB"/>
          </a:p>
        </p:txBody>
      </p:sp>
    </p:spTree>
    <p:extLst>
      <p:ext uri="{BB962C8B-B14F-4D97-AF65-F5344CB8AC3E}">
        <p14:creationId xmlns:p14="http://schemas.microsoft.com/office/powerpoint/2010/main" val="6300265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E39C4B-89FB-414D-993F-3EC9DEF121AB}"/>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2F7B5450-C5B2-4CC3-85C0-FE31D6A95D19}"/>
              </a:ext>
            </a:extLst>
          </p:cNvPr>
          <p:cNvSpPr>
            <a:spLocks noGrp="1"/>
          </p:cNvSpPr>
          <p:nvPr>
            <p:ph type="dt" sz="half" idx="10"/>
          </p:nvPr>
        </p:nvSpPr>
        <p:spPr/>
        <p:txBody>
          <a:bodyPr/>
          <a:lstStyle/>
          <a:p>
            <a:fld id="{99328243-6ACF-4590-B6EF-495FC38B00B3}" type="datetimeFigureOut">
              <a:rPr lang="en-GB" smtClean="0"/>
              <a:t>27/04/2022</a:t>
            </a:fld>
            <a:endParaRPr lang="en-GB"/>
          </a:p>
        </p:txBody>
      </p:sp>
      <p:sp>
        <p:nvSpPr>
          <p:cNvPr id="4" name="Footer Placeholder 3">
            <a:extLst>
              <a:ext uri="{FF2B5EF4-FFF2-40B4-BE49-F238E27FC236}">
                <a16:creationId xmlns:a16="http://schemas.microsoft.com/office/drawing/2014/main" id="{EEF26768-6954-42B5-B196-ABF5F1D4138D}"/>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70D29DE-3DCE-494F-8992-C511AE6191BF}"/>
              </a:ext>
            </a:extLst>
          </p:cNvPr>
          <p:cNvSpPr>
            <a:spLocks noGrp="1"/>
          </p:cNvSpPr>
          <p:nvPr>
            <p:ph type="sldNum" sz="quarter" idx="12"/>
          </p:nvPr>
        </p:nvSpPr>
        <p:spPr/>
        <p:txBody>
          <a:bodyPr/>
          <a:lstStyle/>
          <a:p>
            <a:fld id="{62E6418C-7E5B-4709-9A0E-36BFFDF58586}" type="slidenum">
              <a:rPr lang="en-GB" smtClean="0"/>
              <a:t>‹#›</a:t>
            </a:fld>
            <a:endParaRPr lang="en-GB"/>
          </a:p>
        </p:txBody>
      </p:sp>
    </p:spTree>
    <p:extLst>
      <p:ext uri="{BB962C8B-B14F-4D97-AF65-F5344CB8AC3E}">
        <p14:creationId xmlns:p14="http://schemas.microsoft.com/office/powerpoint/2010/main" val="37222631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715A1A7-6FD4-4D49-92FD-319674BD6B7F}"/>
              </a:ext>
            </a:extLst>
          </p:cNvPr>
          <p:cNvSpPr>
            <a:spLocks noGrp="1"/>
          </p:cNvSpPr>
          <p:nvPr>
            <p:ph type="dt" sz="half" idx="10"/>
          </p:nvPr>
        </p:nvSpPr>
        <p:spPr/>
        <p:txBody>
          <a:bodyPr/>
          <a:lstStyle/>
          <a:p>
            <a:fld id="{99328243-6ACF-4590-B6EF-495FC38B00B3}" type="datetimeFigureOut">
              <a:rPr lang="en-GB" smtClean="0"/>
              <a:t>27/04/2022</a:t>
            </a:fld>
            <a:endParaRPr lang="en-GB"/>
          </a:p>
        </p:txBody>
      </p:sp>
      <p:sp>
        <p:nvSpPr>
          <p:cNvPr id="3" name="Footer Placeholder 2">
            <a:extLst>
              <a:ext uri="{FF2B5EF4-FFF2-40B4-BE49-F238E27FC236}">
                <a16:creationId xmlns:a16="http://schemas.microsoft.com/office/drawing/2014/main" id="{EC534DD3-A4D3-48AD-AFDB-A03848BF017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D8884B6-DCE5-48BF-B766-71A6916128CB}"/>
              </a:ext>
            </a:extLst>
          </p:cNvPr>
          <p:cNvSpPr>
            <a:spLocks noGrp="1"/>
          </p:cNvSpPr>
          <p:nvPr>
            <p:ph type="sldNum" sz="quarter" idx="12"/>
          </p:nvPr>
        </p:nvSpPr>
        <p:spPr/>
        <p:txBody>
          <a:bodyPr/>
          <a:lstStyle/>
          <a:p>
            <a:fld id="{62E6418C-7E5B-4709-9A0E-36BFFDF58586}" type="slidenum">
              <a:rPr lang="en-GB" smtClean="0"/>
              <a:t>‹#›</a:t>
            </a:fld>
            <a:endParaRPr lang="en-GB"/>
          </a:p>
        </p:txBody>
      </p:sp>
    </p:spTree>
    <p:extLst>
      <p:ext uri="{BB962C8B-B14F-4D97-AF65-F5344CB8AC3E}">
        <p14:creationId xmlns:p14="http://schemas.microsoft.com/office/powerpoint/2010/main" val="37441292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486DC4-1F67-4326-A2FA-5FDC6DAF8ED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AC81D14D-0F37-48A8-8446-3F4B8315020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E8429E59-BC56-45F4-8973-2E2BDA8E18C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128443D-8DF6-4154-879E-874D9799D243}"/>
              </a:ext>
            </a:extLst>
          </p:cNvPr>
          <p:cNvSpPr>
            <a:spLocks noGrp="1"/>
          </p:cNvSpPr>
          <p:nvPr>
            <p:ph type="dt" sz="half" idx="10"/>
          </p:nvPr>
        </p:nvSpPr>
        <p:spPr/>
        <p:txBody>
          <a:bodyPr/>
          <a:lstStyle/>
          <a:p>
            <a:fld id="{99328243-6ACF-4590-B6EF-495FC38B00B3}" type="datetimeFigureOut">
              <a:rPr lang="en-GB" smtClean="0"/>
              <a:t>27/04/2022</a:t>
            </a:fld>
            <a:endParaRPr lang="en-GB"/>
          </a:p>
        </p:txBody>
      </p:sp>
      <p:sp>
        <p:nvSpPr>
          <p:cNvPr id="6" name="Footer Placeholder 5">
            <a:extLst>
              <a:ext uri="{FF2B5EF4-FFF2-40B4-BE49-F238E27FC236}">
                <a16:creationId xmlns:a16="http://schemas.microsoft.com/office/drawing/2014/main" id="{3B0CED9C-D1D9-4E23-B299-83CE7CB0B36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11E1DA5-69FB-403F-8EF2-18E1CE0B0BC3}"/>
              </a:ext>
            </a:extLst>
          </p:cNvPr>
          <p:cNvSpPr>
            <a:spLocks noGrp="1"/>
          </p:cNvSpPr>
          <p:nvPr>
            <p:ph type="sldNum" sz="quarter" idx="12"/>
          </p:nvPr>
        </p:nvSpPr>
        <p:spPr/>
        <p:txBody>
          <a:bodyPr/>
          <a:lstStyle/>
          <a:p>
            <a:fld id="{62E6418C-7E5B-4709-9A0E-36BFFDF58586}" type="slidenum">
              <a:rPr lang="en-GB" smtClean="0"/>
              <a:t>‹#›</a:t>
            </a:fld>
            <a:endParaRPr lang="en-GB"/>
          </a:p>
        </p:txBody>
      </p:sp>
    </p:spTree>
    <p:extLst>
      <p:ext uri="{BB962C8B-B14F-4D97-AF65-F5344CB8AC3E}">
        <p14:creationId xmlns:p14="http://schemas.microsoft.com/office/powerpoint/2010/main" val="21987581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68628E-C4A3-46A0-A2CE-C83E3197C1F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1A1679D7-A68A-4C06-83C3-25C4C0C7426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94C63701-69E1-4E1C-B5E3-2D3DDC53844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7286931-8C2E-49EB-AC58-1382A7139149}"/>
              </a:ext>
            </a:extLst>
          </p:cNvPr>
          <p:cNvSpPr>
            <a:spLocks noGrp="1"/>
          </p:cNvSpPr>
          <p:nvPr>
            <p:ph type="dt" sz="half" idx="10"/>
          </p:nvPr>
        </p:nvSpPr>
        <p:spPr/>
        <p:txBody>
          <a:bodyPr/>
          <a:lstStyle/>
          <a:p>
            <a:fld id="{99328243-6ACF-4590-B6EF-495FC38B00B3}" type="datetimeFigureOut">
              <a:rPr lang="en-GB" smtClean="0"/>
              <a:t>27/04/2022</a:t>
            </a:fld>
            <a:endParaRPr lang="en-GB"/>
          </a:p>
        </p:txBody>
      </p:sp>
      <p:sp>
        <p:nvSpPr>
          <p:cNvPr id="6" name="Footer Placeholder 5">
            <a:extLst>
              <a:ext uri="{FF2B5EF4-FFF2-40B4-BE49-F238E27FC236}">
                <a16:creationId xmlns:a16="http://schemas.microsoft.com/office/drawing/2014/main" id="{0B24C08F-206E-4D19-ADE6-5E33ECAF861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B823C48-1DA8-4035-9D5D-DC31400EFB59}"/>
              </a:ext>
            </a:extLst>
          </p:cNvPr>
          <p:cNvSpPr>
            <a:spLocks noGrp="1"/>
          </p:cNvSpPr>
          <p:nvPr>
            <p:ph type="sldNum" sz="quarter" idx="12"/>
          </p:nvPr>
        </p:nvSpPr>
        <p:spPr/>
        <p:txBody>
          <a:bodyPr/>
          <a:lstStyle/>
          <a:p>
            <a:fld id="{62E6418C-7E5B-4709-9A0E-36BFFDF58586}" type="slidenum">
              <a:rPr lang="en-GB" smtClean="0"/>
              <a:t>‹#›</a:t>
            </a:fld>
            <a:endParaRPr lang="en-GB"/>
          </a:p>
        </p:txBody>
      </p:sp>
    </p:spTree>
    <p:extLst>
      <p:ext uri="{BB962C8B-B14F-4D97-AF65-F5344CB8AC3E}">
        <p14:creationId xmlns:p14="http://schemas.microsoft.com/office/powerpoint/2010/main" val="11981554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20E338-24D8-43FD-80D8-19DF617F692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32B9A65-4468-4D85-90EC-0CB67BAA4D8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173FAAE-E753-44EB-925B-E54BB3D510FC}"/>
              </a:ext>
            </a:extLst>
          </p:cNvPr>
          <p:cNvSpPr>
            <a:spLocks noGrp="1"/>
          </p:cNvSpPr>
          <p:nvPr>
            <p:ph type="dt" sz="half" idx="10"/>
          </p:nvPr>
        </p:nvSpPr>
        <p:spPr/>
        <p:txBody>
          <a:bodyPr/>
          <a:lstStyle/>
          <a:p>
            <a:fld id="{99328243-6ACF-4590-B6EF-495FC38B00B3}" type="datetimeFigureOut">
              <a:rPr lang="en-GB" smtClean="0"/>
              <a:t>27/04/2022</a:t>
            </a:fld>
            <a:endParaRPr lang="en-GB"/>
          </a:p>
        </p:txBody>
      </p:sp>
      <p:sp>
        <p:nvSpPr>
          <p:cNvPr id="5" name="Footer Placeholder 4">
            <a:extLst>
              <a:ext uri="{FF2B5EF4-FFF2-40B4-BE49-F238E27FC236}">
                <a16:creationId xmlns:a16="http://schemas.microsoft.com/office/drawing/2014/main" id="{F8CF879D-F070-4E3C-AA4B-D21F4B8298F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BF81CE7-5552-4EF0-B1C2-4931AB9CD00C}"/>
              </a:ext>
            </a:extLst>
          </p:cNvPr>
          <p:cNvSpPr>
            <a:spLocks noGrp="1"/>
          </p:cNvSpPr>
          <p:nvPr>
            <p:ph type="sldNum" sz="quarter" idx="12"/>
          </p:nvPr>
        </p:nvSpPr>
        <p:spPr/>
        <p:txBody>
          <a:bodyPr/>
          <a:lstStyle/>
          <a:p>
            <a:fld id="{62E6418C-7E5B-4709-9A0E-36BFFDF58586}" type="slidenum">
              <a:rPr lang="en-GB" smtClean="0"/>
              <a:t>‹#›</a:t>
            </a:fld>
            <a:endParaRPr lang="en-GB"/>
          </a:p>
        </p:txBody>
      </p:sp>
    </p:spTree>
    <p:extLst>
      <p:ext uri="{BB962C8B-B14F-4D97-AF65-F5344CB8AC3E}">
        <p14:creationId xmlns:p14="http://schemas.microsoft.com/office/powerpoint/2010/main" val="8943684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190ABCD-C9A2-4819-94CA-D3789F1DD2B0}"/>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81FEFED-6238-4010-A258-802E98DF1BA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7CFBFDC-3343-47EE-96A8-2C144E125400}"/>
              </a:ext>
            </a:extLst>
          </p:cNvPr>
          <p:cNvSpPr>
            <a:spLocks noGrp="1"/>
          </p:cNvSpPr>
          <p:nvPr>
            <p:ph type="dt" sz="half" idx="10"/>
          </p:nvPr>
        </p:nvSpPr>
        <p:spPr/>
        <p:txBody>
          <a:bodyPr/>
          <a:lstStyle/>
          <a:p>
            <a:fld id="{99328243-6ACF-4590-B6EF-495FC38B00B3}" type="datetimeFigureOut">
              <a:rPr lang="en-GB" smtClean="0"/>
              <a:t>27/04/2022</a:t>
            </a:fld>
            <a:endParaRPr lang="en-GB"/>
          </a:p>
        </p:txBody>
      </p:sp>
      <p:sp>
        <p:nvSpPr>
          <p:cNvPr id="5" name="Footer Placeholder 4">
            <a:extLst>
              <a:ext uri="{FF2B5EF4-FFF2-40B4-BE49-F238E27FC236}">
                <a16:creationId xmlns:a16="http://schemas.microsoft.com/office/drawing/2014/main" id="{19239A14-A55E-4DC2-A60F-0D5021BEE58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9B4410D-C496-46A9-8AD8-B5BE316CF01D}"/>
              </a:ext>
            </a:extLst>
          </p:cNvPr>
          <p:cNvSpPr>
            <a:spLocks noGrp="1"/>
          </p:cNvSpPr>
          <p:nvPr>
            <p:ph type="sldNum" sz="quarter" idx="12"/>
          </p:nvPr>
        </p:nvSpPr>
        <p:spPr/>
        <p:txBody>
          <a:bodyPr/>
          <a:lstStyle/>
          <a:p>
            <a:fld id="{62E6418C-7E5B-4709-9A0E-36BFFDF58586}" type="slidenum">
              <a:rPr lang="en-GB" smtClean="0"/>
              <a:t>‹#›</a:t>
            </a:fld>
            <a:endParaRPr lang="en-GB"/>
          </a:p>
        </p:txBody>
      </p:sp>
    </p:spTree>
    <p:extLst>
      <p:ext uri="{BB962C8B-B14F-4D97-AF65-F5344CB8AC3E}">
        <p14:creationId xmlns:p14="http://schemas.microsoft.com/office/powerpoint/2010/main" val="41807194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60BE8FD-E012-4061-BA27-FD2FB62BAC1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9698A9C-D34C-4500-9312-59284EF8410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6EEEEA7-28C1-420B-A36D-63D0BF3A5B9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9328243-6ACF-4590-B6EF-495FC38B00B3}" type="datetimeFigureOut">
              <a:rPr lang="en-GB" smtClean="0"/>
              <a:t>27/04/2022</a:t>
            </a:fld>
            <a:endParaRPr lang="en-GB"/>
          </a:p>
        </p:txBody>
      </p:sp>
      <p:sp>
        <p:nvSpPr>
          <p:cNvPr id="5" name="Footer Placeholder 4">
            <a:extLst>
              <a:ext uri="{FF2B5EF4-FFF2-40B4-BE49-F238E27FC236}">
                <a16:creationId xmlns:a16="http://schemas.microsoft.com/office/drawing/2014/main" id="{72CC8007-0D97-4EF1-9AED-E9E9D0BFD71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182E2719-1EF8-4550-8186-4FEB36E4A40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2E6418C-7E5B-4709-9A0E-36BFFDF58586}" type="slidenum">
              <a:rPr lang="en-GB" smtClean="0"/>
              <a:t>‹#›</a:t>
            </a:fld>
            <a:endParaRPr lang="en-GB"/>
          </a:p>
        </p:txBody>
      </p:sp>
    </p:spTree>
    <p:extLst>
      <p:ext uri="{BB962C8B-B14F-4D97-AF65-F5344CB8AC3E}">
        <p14:creationId xmlns:p14="http://schemas.microsoft.com/office/powerpoint/2010/main" val="239956094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3.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3.png"/><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3.xml"/><Relationship Id="rId7" Type="http://schemas.openxmlformats.org/officeDocument/2006/relationships/image" Target="../media/image3.png"/><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4.xml"/><Relationship Id="rId7" Type="http://schemas.openxmlformats.org/officeDocument/2006/relationships/image" Target="../media/image3.png"/><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5.xml"/><Relationship Id="rId7" Type="http://schemas.openxmlformats.org/officeDocument/2006/relationships/image" Target="../media/image3.png"/><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6.xml"/><Relationship Id="rId7" Type="http://schemas.openxmlformats.org/officeDocument/2006/relationships/image" Target="../media/image3.png"/><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8E262ED8-4ACD-4D7D-B3AD-34B0556565EA}"/>
              </a:ext>
            </a:extLst>
          </p:cNvPr>
          <p:cNvPicPr>
            <a:picLocks noChangeAspect="1"/>
          </p:cNvPicPr>
          <p:nvPr/>
        </p:nvPicPr>
        <p:blipFill>
          <a:blip r:embed="rId2"/>
          <a:stretch>
            <a:fillRect/>
          </a:stretch>
        </p:blipFill>
        <p:spPr>
          <a:xfrm>
            <a:off x="2757373" y="16402"/>
            <a:ext cx="6753225" cy="1956959"/>
          </a:xfrm>
          <a:prstGeom prst="rect">
            <a:avLst/>
          </a:prstGeom>
        </p:spPr>
      </p:pic>
      <p:sp>
        <p:nvSpPr>
          <p:cNvPr id="8" name="TextBox 7">
            <a:extLst>
              <a:ext uri="{FF2B5EF4-FFF2-40B4-BE49-F238E27FC236}">
                <a16:creationId xmlns:a16="http://schemas.microsoft.com/office/drawing/2014/main" id="{E8B85CC2-180E-4B26-81B9-9259B25D359B}"/>
              </a:ext>
            </a:extLst>
          </p:cNvPr>
          <p:cNvSpPr txBox="1"/>
          <p:nvPr/>
        </p:nvSpPr>
        <p:spPr>
          <a:xfrm>
            <a:off x="5522858" y="1343432"/>
            <a:ext cx="1241571" cy="523220"/>
          </a:xfrm>
          <a:prstGeom prst="rect">
            <a:avLst/>
          </a:prstGeom>
          <a:noFill/>
        </p:spPr>
        <p:txBody>
          <a:bodyPr wrap="square" rtlCol="0">
            <a:spAutoFit/>
          </a:bodyPr>
          <a:lstStyle/>
          <a:p>
            <a:pPr algn="ctr"/>
            <a:r>
              <a:rPr lang="en-GB" sz="1400" dirty="0"/>
              <a:t>Curriculum Drivers</a:t>
            </a:r>
          </a:p>
        </p:txBody>
      </p:sp>
      <p:sp>
        <p:nvSpPr>
          <p:cNvPr id="9" name="Heart 8">
            <a:extLst>
              <a:ext uri="{FF2B5EF4-FFF2-40B4-BE49-F238E27FC236}">
                <a16:creationId xmlns:a16="http://schemas.microsoft.com/office/drawing/2014/main" id="{86749B82-EDB1-459D-9300-B3AEF4934A26}"/>
              </a:ext>
            </a:extLst>
          </p:cNvPr>
          <p:cNvSpPr/>
          <p:nvPr/>
        </p:nvSpPr>
        <p:spPr>
          <a:xfrm>
            <a:off x="8311950" y="3157932"/>
            <a:ext cx="3743966" cy="3561649"/>
          </a:xfrm>
          <a:prstGeom prst="heart">
            <a:avLst/>
          </a:prstGeom>
          <a:no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9">
            <a:extLst>
              <a:ext uri="{FF2B5EF4-FFF2-40B4-BE49-F238E27FC236}">
                <a16:creationId xmlns:a16="http://schemas.microsoft.com/office/drawing/2014/main" id="{10A2ABCB-5BD0-4DFB-827C-3C67358AFCDB}"/>
              </a:ext>
            </a:extLst>
          </p:cNvPr>
          <p:cNvPicPr>
            <a:picLocks noChangeAspect="1"/>
          </p:cNvPicPr>
          <p:nvPr/>
        </p:nvPicPr>
        <p:blipFill>
          <a:blip r:embed="rId3"/>
          <a:stretch>
            <a:fillRect/>
          </a:stretch>
        </p:blipFill>
        <p:spPr>
          <a:xfrm>
            <a:off x="70730" y="3146383"/>
            <a:ext cx="3456732" cy="2472590"/>
          </a:xfrm>
          <a:prstGeom prst="rect">
            <a:avLst/>
          </a:prstGeom>
        </p:spPr>
      </p:pic>
      <p:sp>
        <p:nvSpPr>
          <p:cNvPr id="11" name="Heart 10">
            <a:extLst>
              <a:ext uri="{FF2B5EF4-FFF2-40B4-BE49-F238E27FC236}">
                <a16:creationId xmlns:a16="http://schemas.microsoft.com/office/drawing/2014/main" id="{D8AF4C95-DA1D-415E-8A32-4B204F3442BD}"/>
              </a:ext>
            </a:extLst>
          </p:cNvPr>
          <p:cNvSpPr/>
          <p:nvPr/>
        </p:nvSpPr>
        <p:spPr>
          <a:xfrm>
            <a:off x="8599185" y="-1"/>
            <a:ext cx="3380762" cy="3330429"/>
          </a:xfrm>
          <a:prstGeom prst="heart">
            <a:avLst/>
          </a:prstGeom>
          <a:no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Heart 11">
            <a:extLst>
              <a:ext uri="{FF2B5EF4-FFF2-40B4-BE49-F238E27FC236}">
                <a16:creationId xmlns:a16="http://schemas.microsoft.com/office/drawing/2014/main" id="{69BBA3F7-37D9-4528-9699-293C4659E8B8}"/>
              </a:ext>
            </a:extLst>
          </p:cNvPr>
          <p:cNvSpPr/>
          <p:nvPr/>
        </p:nvSpPr>
        <p:spPr>
          <a:xfrm>
            <a:off x="4503291" y="1866652"/>
            <a:ext cx="3380762" cy="2902590"/>
          </a:xfrm>
          <a:prstGeom prst="heart">
            <a:avLst/>
          </a:prstGeom>
          <a:no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Heart 12">
            <a:extLst>
              <a:ext uri="{FF2B5EF4-FFF2-40B4-BE49-F238E27FC236}">
                <a16:creationId xmlns:a16="http://schemas.microsoft.com/office/drawing/2014/main" id="{A35080AC-B93B-4017-8811-5A21E9B72998}"/>
              </a:ext>
            </a:extLst>
          </p:cNvPr>
          <p:cNvSpPr/>
          <p:nvPr/>
        </p:nvSpPr>
        <p:spPr>
          <a:xfrm>
            <a:off x="288023" y="0"/>
            <a:ext cx="3380762" cy="3146382"/>
          </a:xfrm>
          <a:prstGeom prst="heart">
            <a:avLst/>
          </a:prstGeom>
          <a:no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a:extLst>
              <a:ext uri="{FF2B5EF4-FFF2-40B4-BE49-F238E27FC236}">
                <a16:creationId xmlns:a16="http://schemas.microsoft.com/office/drawing/2014/main" id="{930B9DA0-4EE7-45A6-8DA2-E0C12A83E917}"/>
              </a:ext>
            </a:extLst>
          </p:cNvPr>
          <p:cNvSpPr txBox="1"/>
          <p:nvPr/>
        </p:nvSpPr>
        <p:spPr>
          <a:xfrm>
            <a:off x="9194334" y="698854"/>
            <a:ext cx="2248741" cy="1892826"/>
          </a:xfrm>
          <a:prstGeom prst="rect">
            <a:avLst/>
          </a:prstGeom>
          <a:noFill/>
        </p:spPr>
        <p:txBody>
          <a:bodyPr wrap="square" rtlCol="0">
            <a:spAutoFit/>
          </a:bodyPr>
          <a:lstStyle/>
          <a:p>
            <a:pPr algn="ctr"/>
            <a:r>
              <a:rPr lang="en-GB" b="0" i="0" dirty="0">
                <a:solidFill>
                  <a:srgbClr val="333333"/>
                </a:solidFill>
                <a:effectLst/>
                <a:latin typeface="Amaranth"/>
              </a:rPr>
              <a:t>Happiness</a:t>
            </a:r>
          </a:p>
          <a:p>
            <a:pPr algn="ctr"/>
            <a:r>
              <a:rPr lang="en-GB" sz="1100" b="0" i="0" dirty="0">
                <a:solidFill>
                  <a:srgbClr val="333333"/>
                </a:solidFill>
                <a:effectLst/>
                <a:latin typeface="Amaranth"/>
              </a:rPr>
              <a:t>It is important to us that all members of our school community are healthy - physically and mentally. Throughout life, our children will face many difficult challenges and need to have the mental and physical strength to be successful, happy and confident. To build resilience and </a:t>
            </a:r>
            <a:r>
              <a:rPr lang="en-GB" sz="1100" dirty="0">
                <a:solidFill>
                  <a:srgbClr val="333333"/>
                </a:solidFill>
                <a:latin typeface="Amaranth"/>
              </a:rPr>
              <a:t>s</a:t>
            </a:r>
            <a:r>
              <a:rPr lang="en-GB" sz="1100" b="0" i="0" dirty="0">
                <a:solidFill>
                  <a:srgbClr val="333333"/>
                </a:solidFill>
                <a:effectLst/>
                <a:latin typeface="Amaranth"/>
              </a:rPr>
              <a:t>elf-belief.</a:t>
            </a:r>
          </a:p>
        </p:txBody>
      </p:sp>
      <p:sp>
        <p:nvSpPr>
          <p:cNvPr id="15" name="TextBox 14">
            <a:extLst>
              <a:ext uri="{FF2B5EF4-FFF2-40B4-BE49-F238E27FC236}">
                <a16:creationId xmlns:a16="http://schemas.microsoft.com/office/drawing/2014/main" id="{2D0E4F52-DB51-44C8-B39C-EB0DC057CC55}"/>
              </a:ext>
            </a:extLst>
          </p:cNvPr>
          <p:cNvSpPr txBox="1"/>
          <p:nvPr/>
        </p:nvSpPr>
        <p:spPr>
          <a:xfrm>
            <a:off x="735485" y="3782976"/>
            <a:ext cx="2252131" cy="1323439"/>
          </a:xfrm>
          <a:prstGeom prst="rect">
            <a:avLst/>
          </a:prstGeom>
          <a:noFill/>
        </p:spPr>
        <p:txBody>
          <a:bodyPr wrap="square" rtlCol="0">
            <a:spAutoFit/>
          </a:bodyPr>
          <a:lstStyle/>
          <a:p>
            <a:pPr algn="ctr"/>
            <a:r>
              <a:rPr lang="en-GB" dirty="0"/>
              <a:t>Communication </a:t>
            </a:r>
          </a:p>
          <a:p>
            <a:pPr algn="ctr"/>
            <a:r>
              <a:rPr lang="en-GB" sz="1100" dirty="0"/>
              <a:t>We want our children to become eloquent orators, speaking with confidence, articulation and fluency in a variety of situations.</a:t>
            </a:r>
          </a:p>
          <a:p>
            <a:endParaRPr lang="en-GB" dirty="0"/>
          </a:p>
        </p:txBody>
      </p:sp>
      <p:sp>
        <p:nvSpPr>
          <p:cNvPr id="18" name="TextBox 17">
            <a:extLst>
              <a:ext uri="{FF2B5EF4-FFF2-40B4-BE49-F238E27FC236}">
                <a16:creationId xmlns:a16="http://schemas.microsoft.com/office/drawing/2014/main" id="{68E411CE-93C3-4332-9739-0445676F2A2C}"/>
              </a:ext>
            </a:extLst>
          </p:cNvPr>
          <p:cNvSpPr txBox="1"/>
          <p:nvPr/>
        </p:nvSpPr>
        <p:spPr>
          <a:xfrm>
            <a:off x="4969392" y="2646721"/>
            <a:ext cx="2448560" cy="1554272"/>
          </a:xfrm>
          <a:prstGeom prst="rect">
            <a:avLst/>
          </a:prstGeom>
          <a:noFill/>
        </p:spPr>
        <p:txBody>
          <a:bodyPr wrap="square" rtlCol="0">
            <a:spAutoFit/>
          </a:bodyPr>
          <a:lstStyle/>
          <a:p>
            <a:pPr algn="ctr"/>
            <a:r>
              <a:rPr lang="en-GB" dirty="0"/>
              <a:t>Active Learners</a:t>
            </a:r>
          </a:p>
          <a:p>
            <a:pPr algn="ctr"/>
            <a:r>
              <a:rPr lang="en-GB" sz="1100" b="0" i="0" dirty="0">
                <a:solidFill>
                  <a:srgbClr val="000000"/>
                </a:solidFill>
                <a:effectLst/>
                <a:latin typeface="+mj-lt"/>
              </a:rPr>
              <a:t>We believe that a curriculum rich in sport and physical activity along with participation in positive competition develops confidence and resilience. We want our children to know that life exists outside the virtual and digital world.</a:t>
            </a:r>
            <a:endParaRPr lang="en-GB" sz="1100" dirty="0">
              <a:latin typeface="+mj-lt"/>
            </a:endParaRPr>
          </a:p>
        </p:txBody>
      </p:sp>
      <p:sp>
        <p:nvSpPr>
          <p:cNvPr id="19" name="TextBox 18">
            <a:extLst>
              <a:ext uri="{FF2B5EF4-FFF2-40B4-BE49-F238E27FC236}">
                <a16:creationId xmlns:a16="http://schemas.microsoft.com/office/drawing/2014/main" id="{F3C84E65-F9E7-4B44-9516-8A2BF7571748}"/>
              </a:ext>
            </a:extLst>
          </p:cNvPr>
          <p:cNvSpPr txBox="1"/>
          <p:nvPr/>
        </p:nvSpPr>
        <p:spPr>
          <a:xfrm>
            <a:off x="824896" y="672691"/>
            <a:ext cx="2307016" cy="1723549"/>
          </a:xfrm>
          <a:prstGeom prst="rect">
            <a:avLst/>
          </a:prstGeom>
          <a:noFill/>
        </p:spPr>
        <p:txBody>
          <a:bodyPr wrap="square" rtlCol="0">
            <a:spAutoFit/>
          </a:bodyPr>
          <a:lstStyle/>
          <a:p>
            <a:pPr algn="ctr"/>
            <a:r>
              <a:rPr lang="en-GB" dirty="0"/>
              <a:t>Ambition for All</a:t>
            </a:r>
          </a:p>
          <a:p>
            <a:pPr algn="ctr"/>
            <a:r>
              <a:rPr lang="en-GB" sz="1100" b="0" i="0" dirty="0">
                <a:solidFill>
                  <a:srgbClr val="000000"/>
                </a:solidFill>
                <a:effectLst/>
                <a:latin typeface="+mj-lt"/>
              </a:rPr>
              <a:t>The enquiry process which will enable our children to face challenge themselves to find the answers. Our children will be encouraged to always strive for the highest personal achievement in all aspects of schooling, individual, community action, work and life-long learning.</a:t>
            </a:r>
            <a:endParaRPr lang="en-GB" sz="1100" dirty="0">
              <a:latin typeface="+mj-lt"/>
            </a:endParaRPr>
          </a:p>
        </p:txBody>
      </p:sp>
      <p:sp>
        <p:nvSpPr>
          <p:cNvPr id="20" name="TextBox 19">
            <a:extLst>
              <a:ext uri="{FF2B5EF4-FFF2-40B4-BE49-F238E27FC236}">
                <a16:creationId xmlns:a16="http://schemas.microsoft.com/office/drawing/2014/main" id="{3BF2AAF5-3A76-4749-B6AD-C857652C6A6A}"/>
              </a:ext>
            </a:extLst>
          </p:cNvPr>
          <p:cNvSpPr txBox="1"/>
          <p:nvPr/>
        </p:nvSpPr>
        <p:spPr>
          <a:xfrm>
            <a:off x="8599185" y="3884464"/>
            <a:ext cx="3204125" cy="2031325"/>
          </a:xfrm>
          <a:prstGeom prst="rect">
            <a:avLst/>
          </a:prstGeom>
          <a:noFill/>
        </p:spPr>
        <p:txBody>
          <a:bodyPr wrap="square" rtlCol="0">
            <a:spAutoFit/>
          </a:bodyPr>
          <a:lstStyle/>
          <a:p>
            <a:pPr algn="ctr"/>
            <a:r>
              <a:rPr lang="en-GB" dirty="0"/>
              <a:t>Curiosity </a:t>
            </a:r>
          </a:p>
          <a:p>
            <a:r>
              <a:rPr lang="en-GB" sz="900" b="0" i="0" dirty="0">
                <a:solidFill>
                  <a:srgbClr val="333333"/>
                </a:solidFill>
                <a:effectLst/>
                <a:latin typeface="Lato"/>
              </a:rPr>
              <a:t>By developing children’s curiosity, we aim to foster inquisitive thinking through allowing children to explore and investigate. Nurturing their curiosity allows them to become independent learners. We aim for this inquisitiveness to be throughout the school: from the awe and wonder in early childhood to creating the ‘thinkers &amp; doers’ of the future. </a:t>
            </a:r>
            <a:r>
              <a:rPr lang="en-GB" sz="900" dirty="0"/>
              <a:t>We like our children to engage and express their ideas in a variety of creative forms.</a:t>
            </a:r>
          </a:p>
          <a:p>
            <a:endParaRPr lang="en-GB" dirty="0"/>
          </a:p>
          <a:p>
            <a:endParaRPr lang="en-GB" dirty="0"/>
          </a:p>
        </p:txBody>
      </p:sp>
      <p:pic>
        <p:nvPicPr>
          <p:cNvPr id="21" name="Picture 20">
            <a:extLst>
              <a:ext uri="{FF2B5EF4-FFF2-40B4-BE49-F238E27FC236}">
                <a16:creationId xmlns:a16="http://schemas.microsoft.com/office/drawing/2014/main" id="{F0EAE16C-3B30-4759-9C0D-B4A2C00EF3D6}"/>
              </a:ext>
            </a:extLst>
          </p:cNvPr>
          <p:cNvPicPr>
            <a:picLocks noChangeAspect="1"/>
          </p:cNvPicPr>
          <p:nvPr/>
        </p:nvPicPr>
        <p:blipFill>
          <a:blip r:embed="rId3"/>
          <a:stretch>
            <a:fillRect/>
          </a:stretch>
        </p:blipFill>
        <p:spPr>
          <a:xfrm>
            <a:off x="4615239" y="4393340"/>
            <a:ext cx="3156865" cy="2472590"/>
          </a:xfrm>
          <a:prstGeom prst="rect">
            <a:avLst/>
          </a:prstGeom>
        </p:spPr>
      </p:pic>
      <p:sp>
        <p:nvSpPr>
          <p:cNvPr id="23" name="TextBox 22">
            <a:extLst>
              <a:ext uri="{FF2B5EF4-FFF2-40B4-BE49-F238E27FC236}">
                <a16:creationId xmlns:a16="http://schemas.microsoft.com/office/drawing/2014/main" id="{E9A4AB1B-EB66-4097-8AF7-51BCF77CCC9F}"/>
              </a:ext>
            </a:extLst>
          </p:cNvPr>
          <p:cNvSpPr txBox="1"/>
          <p:nvPr/>
        </p:nvSpPr>
        <p:spPr>
          <a:xfrm>
            <a:off x="5155085" y="5177126"/>
            <a:ext cx="2241719" cy="877163"/>
          </a:xfrm>
          <a:prstGeom prst="rect">
            <a:avLst/>
          </a:prstGeom>
          <a:noFill/>
        </p:spPr>
        <p:txBody>
          <a:bodyPr wrap="square">
            <a:spAutoFit/>
          </a:bodyPr>
          <a:lstStyle/>
          <a:p>
            <a:pPr algn="ctr"/>
            <a:r>
              <a:rPr lang="en-GB" sz="1800" dirty="0"/>
              <a:t>Collaboration </a:t>
            </a:r>
          </a:p>
          <a:p>
            <a:pPr algn="ctr"/>
            <a:r>
              <a:rPr lang="en-GB" sz="1100" dirty="0"/>
              <a:t>We learn from each other and listen to each other in order to be successful together.</a:t>
            </a:r>
          </a:p>
        </p:txBody>
      </p:sp>
      <p:sp>
        <p:nvSpPr>
          <p:cNvPr id="3" name="TextBox 2">
            <a:extLst>
              <a:ext uri="{FF2B5EF4-FFF2-40B4-BE49-F238E27FC236}">
                <a16:creationId xmlns:a16="http://schemas.microsoft.com/office/drawing/2014/main" id="{0D344D33-4392-431D-9A0C-925CF565C791}"/>
              </a:ext>
            </a:extLst>
          </p:cNvPr>
          <p:cNvSpPr txBox="1"/>
          <p:nvPr/>
        </p:nvSpPr>
        <p:spPr>
          <a:xfrm>
            <a:off x="312854" y="5452651"/>
            <a:ext cx="4572308" cy="369332"/>
          </a:xfrm>
          <a:prstGeom prst="rect">
            <a:avLst/>
          </a:prstGeom>
          <a:noFill/>
        </p:spPr>
        <p:txBody>
          <a:bodyPr wrap="square" rtlCol="0">
            <a:spAutoFit/>
          </a:bodyPr>
          <a:lstStyle/>
          <a:p>
            <a:r>
              <a:rPr lang="en-GB" dirty="0"/>
              <a:t> </a:t>
            </a:r>
          </a:p>
        </p:txBody>
      </p:sp>
    </p:spTree>
    <p:extLst>
      <p:ext uri="{BB962C8B-B14F-4D97-AF65-F5344CB8AC3E}">
        <p14:creationId xmlns:p14="http://schemas.microsoft.com/office/powerpoint/2010/main" val="17715481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49F3BF-7342-42DE-BFA9-664013BEA411}"/>
              </a:ext>
            </a:extLst>
          </p:cNvPr>
          <p:cNvSpPr>
            <a:spLocks noGrp="1"/>
          </p:cNvSpPr>
          <p:nvPr>
            <p:ph type="title"/>
          </p:nvPr>
        </p:nvSpPr>
        <p:spPr/>
        <p:txBody>
          <a:bodyPr/>
          <a:lstStyle/>
          <a:p>
            <a:pPr algn="ctr"/>
            <a:r>
              <a:rPr lang="en-GB" b="1" dirty="0">
                <a:solidFill>
                  <a:srgbClr val="7030A0"/>
                </a:solidFill>
              </a:rPr>
              <a:t>Curriculum Drivers</a:t>
            </a:r>
            <a:br>
              <a:rPr lang="en-GB" b="1" dirty="0">
                <a:solidFill>
                  <a:srgbClr val="7030A0"/>
                </a:solidFill>
              </a:rPr>
            </a:br>
            <a:r>
              <a:rPr lang="en-GB" b="1" u="sng" dirty="0">
                <a:solidFill>
                  <a:srgbClr val="7030A0"/>
                </a:solidFill>
              </a:rPr>
              <a:t>Ambition</a:t>
            </a:r>
            <a:r>
              <a:rPr lang="en-GB" b="1" dirty="0">
                <a:solidFill>
                  <a:srgbClr val="7030A0"/>
                </a:solidFill>
              </a:rPr>
              <a:t> </a:t>
            </a:r>
            <a:r>
              <a:rPr lang="en-GB" dirty="0">
                <a:solidFill>
                  <a:srgbClr val="7030A0"/>
                </a:solidFill>
              </a:rPr>
              <a:t>at Sedgeberrow C of E First School</a:t>
            </a:r>
            <a:endParaRPr lang="en-GB" dirty="0"/>
          </a:p>
        </p:txBody>
      </p:sp>
      <p:graphicFrame>
        <p:nvGraphicFramePr>
          <p:cNvPr id="4" name="Content Placeholder 3">
            <a:extLst>
              <a:ext uri="{FF2B5EF4-FFF2-40B4-BE49-F238E27FC236}">
                <a16:creationId xmlns:a16="http://schemas.microsoft.com/office/drawing/2014/main" id="{0D930009-A571-4997-8922-D8F947F484B0}"/>
              </a:ext>
            </a:extLst>
          </p:cNvPr>
          <p:cNvGraphicFramePr>
            <a:graphicFrameLocks noGrp="1"/>
          </p:cNvGraphicFramePr>
          <p:nvPr>
            <p:ph idx="1"/>
            <p:extLst>
              <p:ext uri="{D42A27DB-BD31-4B8C-83A1-F6EECF244321}">
                <p14:modId xmlns:p14="http://schemas.microsoft.com/office/powerpoint/2010/main" val="3379256476"/>
              </p:ext>
            </p:extLst>
          </p:nvPr>
        </p:nvGraphicFramePr>
        <p:xfrm>
          <a:off x="1097280" y="2346959"/>
          <a:ext cx="10256520" cy="383000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Picture 4">
            <a:extLst>
              <a:ext uri="{FF2B5EF4-FFF2-40B4-BE49-F238E27FC236}">
                <a16:creationId xmlns:a16="http://schemas.microsoft.com/office/drawing/2014/main" id="{3580BD93-F914-4D09-A04D-E0F144A8E50C}"/>
              </a:ext>
            </a:extLst>
          </p:cNvPr>
          <p:cNvPicPr>
            <a:picLocks noChangeAspect="1"/>
          </p:cNvPicPr>
          <p:nvPr/>
        </p:nvPicPr>
        <p:blipFill>
          <a:blip r:embed="rId7"/>
          <a:stretch>
            <a:fillRect/>
          </a:stretch>
        </p:blipFill>
        <p:spPr>
          <a:xfrm>
            <a:off x="81280" y="3809683"/>
            <a:ext cx="1239520" cy="919480"/>
          </a:xfrm>
          <a:prstGeom prst="rect">
            <a:avLst/>
          </a:prstGeom>
        </p:spPr>
      </p:pic>
      <p:sp>
        <p:nvSpPr>
          <p:cNvPr id="6" name="TextBox 5">
            <a:extLst>
              <a:ext uri="{FF2B5EF4-FFF2-40B4-BE49-F238E27FC236}">
                <a16:creationId xmlns:a16="http://schemas.microsoft.com/office/drawing/2014/main" id="{A44D8AEC-2097-4D0B-B51A-CD8CA0BE29C9}"/>
              </a:ext>
            </a:extLst>
          </p:cNvPr>
          <p:cNvSpPr txBox="1"/>
          <p:nvPr/>
        </p:nvSpPr>
        <p:spPr>
          <a:xfrm>
            <a:off x="1473200" y="1690688"/>
            <a:ext cx="9479280" cy="1200329"/>
          </a:xfrm>
          <a:prstGeom prst="rect">
            <a:avLst/>
          </a:prstGeom>
          <a:noFill/>
        </p:spPr>
        <p:txBody>
          <a:bodyPr wrap="square" rtlCol="0">
            <a:spAutoFit/>
          </a:bodyPr>
          <a:lstStyle/>
          <a:p>
            <a:pPr algn="ctr"/>
            <a:r>
              <a:rPr lang="en-GB" sz="1800" b="0" i="0" dirty="0">
                <a:solidFill>
                  <a:srgbClr val="000000"/>
                </a:solidFill>
                <a:effectLst/>
                <a:latin typeface="+mj-lt"/>
              </a:rPr>
              <a:t>The enquiry process which will enable our children to face challenge themselves to find the answers. Our children will be encouraged to always strive for the highest personal achievement in all aspects of schooling, individual, community action, work and life-long learning.</a:t>
            </a:r>
          </a:p>
          <a:p>
            <a:endParaRPr lang="en-GB" dirty="0"/>
          </a:p>
        </p:txBody>
      </p:sp>
      <p:sp>
        <p:nvSpPr>
          <p:cNvPr id="7" name="TextBox 6">
            <a:extLst>
              <a:ext uri="{FF2B5EF4-FFF2-40B4-BE49-F238E27FC236}">
                <a16:creationId xmlns:a16="http://schemas.microsoft.com/office/drawing/2014/main" id="{7CB8FB50-1F16-4773-BC05-10394147683F}"/>
              </a:ext>
            </a:extLst>
          </p:cNvPr>
          <p:cNvSpPr txBox="1"/>
          <p:nvPr/>
        </p:nvSpPr>
        <p:spPr>
          <a:xfrm>
            <a:off x="1239520" y="2891017"/>
            <a:ext cx="765449" cy="369332"/>
          </a:xfrm>
          <a:prstGeom prst="rect">
            <a:avLst/>
          </a:prstGeom>
          <a:noFill/>
        </p:spPr>
        <p:txBody>
          <a:bodyPr wrap="square" rtlCol="0">
            <a:spAutoFit/>
          </a:bodyPr>
          <a:lstStyle/>
          <a:p>
            <a:pPr algn="ctr"/>
            <a:r>
              <a:rPr lang="en-GB" dirty="0"/>
              <a:t>EYFS</a:t>
            </a:r>
          </a:p>
        </p:txBody>
      </p:sp>
      <p:sp>
        <p:nvSpPr>
          <p:cNvPr id="8" name="TextBox 7">
            <a:extLst>
              <a:ext uri="{FF2B5EF4-FFF2-40B4-BE49-F238E27FC236}">
                <a16:creationId xmlns:a16="http://schemas.microsoft.com/office/drawing/2014/main" id="{7B6A52A3-268F-4FAB-82BC-432BCB9DB943}"/>
              </a:ext>
            </a:extLst>
          </p:cNvPr>
          <p:cNvSpPr txBox="1"/>
          <p:nvPr/>
        </p:nvSpPr>
        <p:spPr>
          <a:xfrm>
            <a:off x="1543574" y="4043494"/>
            <a:ext cx="696287" cy="369332"/>
          </a:xfrm>
          <a:prstGeom prst="rect">
            <a:avLst/>
          </a:prstGeom>
          <a:noFill/>
        </p:spPr>
        <p:txBody>
          <a:bodyPr wrap="square" rtlCol="0">
            <a:spAutoFit/>
          </a:bodyPr>
          <a:lstStyle/>
          <a:p>
            <a:pPr algn="ctr"/>
            <a:r>
              <a:rPr lang="en-GB" dirty="0"/>
              <a:t>KS1</a:t>
            </a:r>
          </a:p>
        </p:txBody>
      </p:sp>
      <p:sp>
        <p:nvSpPr>
          <p:cNvPr id="9" name="TextBox 8">
            <a:extLst>
              <a:ext uri="{FF2B5EF4-FFF2-40B4-BE49-F238E27FC236}">
                <a16:creationId xmlns:a16="http://schemas.microsoft.com/office/drawing/2014/main" id="{682C154C-8D19-4434-9AA7-9916BA8543CD}"/>
              </a:ext>
            </a:extLst>
          </p:cNvPr>
          <p:cNvSpPr txBox="1"/>
          <p:nvPr/>
        </p:nvSpPr>
        <p:spPr>
          <a:xfrm>
            <a:off x="1239520" y="5167312"/>
            <a:ext cx="696287" cy="369332"/>
          </a:xfrm>
          <a:prstGeom prst="rect">
            <a:avLst/>
          </a:prstGeom>
          <a:noFill/>
        </p:spPr>
        <p:txBody>
          <a:bodyPr wrap="square" rtlCol="0">
            <a:spAutoFit/>
          </a:bodyPr>
          <a:lstStyle/>
          <a:p>
            <a:pPr algn="ctr"/>
            <a:r>
              <a:rPr lang="en-GB" dirty="0"/>
              <a:t>KS2</a:t>
            </a:r>
          </a:p>
        </p:txBody>
      </p:sp>
    </p:spTree>
    <p:extLst>
      <p:ext uri="{BB962C8B-B14F-4D97-AF65-F5344CB8AC3E}">
        <p14:creationId xmlns:p14="http://schemas.microsoft.com/office/powerpoint/2010/main" val="40156714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49F3BF-7342-42DE-BFA9-664013BEA411}"/>
              </a:ext>
            </a:extLst>
          </p:cNvPr>
          <p:cNvSpPr>
            <a:spLocks noGrp="1"/>
          </p:cNvSpPr>
          <p:nvPr>
            <p:ph type="title"/>
          </p:nvPr>
        </p:nvSpPr>
        <p:spPr/>
        <p:txBody>
          <a:bodyPr>
            <a:normAutofit fontScale="90000"/>
          </a:bodyPr>
          <a:lstStyle/>
          <a:p>
            <a:pPr algn="ctr"/>
            <a:r>
              <a:rPr lang="en-GB" b="1" dirty="0">
                <a:solidFill>
                  <a:srgbClr val="7030A0"/>
                </a:solidFill>
              </a:rPr>
              <a:t>Curriculum Drivers</a:t>
            </a:r>
            <a:br>
              <a:rPr lang="en-GB" b="1" dirty="0">
                <a:solidFill>
                  <a:srgbClr val="7030A0"/>
                </a:solidFill>
              </a:rPr>
            </a:br>
            <a:r>
              <a:rPr lang="en-GB" b="1" u="sng" dirty="0">
                <a:solidFill>
                  <a:srgbClr val="7030A0"/>
                </a:solidFill>
              </a:rPr>
              <a:t>Communication</a:t>
            </a:r>
            <a:r>
              <a:rPr lang="en-GB" b="1" dirty="0">
                <a:solidFill>
                  <a:srgbClr val="7030A0"/>
                </a:solidFill>
              </a:rPr>
              <a:t> </a:t>
            </a:r>
            <a:r>
              <a:rPr lang="en-GB" dirty="0">
                <a:solidFill>
                  <a:srgbClr val="7030A0"/>
                </a:solidFill>
              </a:rPr>
              <a:t>at Sedgeberrow C of E First School</a:t>
            </a:r>
            <a:endParaRPr lang="en-GB" dirty="0"/>
          </a:p>
        </p:txBody>
      </p:sp>
      <p:graphicFrame>
        <p:nvGraphicFramePr>
          <p:cNvPr id="4" name="Content Placeholder 3">
            <a:extLst>
              <a:ext uri="{FF2B5EF4-FFF2-40B4-BE49-F238E27FC236}">
                <a16:creationId xmlns:a16="http://schemas.microsoft.com/office/drawing/2014/main" id="{0D930009-A571-4997-8922-D8F947F484B0}"/>
              </a:ext>
            </a:extLst>
          </p:cNvPr>
          <p:cNvGraphicFramePr>
            <a:graphicFrameLocks noGrp="1"/>
          </p:cNvGraphicFramePr>
          <p:nvPr>
            <p:ph idx="1"/>
            <p:extLst>
              <p:ext uri="{D42A27DB-BD31-4B8C-83A1-F6EECF244321}">
                <p14:modId xmlns:p14="http://schemas.microsoft.com/office/powerpoint/2010/main" val="2162767353"/>
              </p:ext>
            </p:extLst>
          </p:nvPr>
        </p:nvGraphicFramePr>
        <p:xfrm>
          <a:off x="1097280" y="2346959"/>
          <a:ext cx="10256520" cy="383000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Picture 4">
            <a:extLst>
              <a:ext uri="{FF2B5EF4-FFF2-40B4-BE49-F238E27FC236}">
                <a16:creationId xmlns:a16="http://schemas.microsoft.com/office/drawing/2014/main" id="{3580BD93-F914-4D09-A04D-E0F144A8E50C}"/>
              </a:ext>
            </a:extLst>
          </p:cNvPr>
          <p:cNvPicPr>
            <a:picLocks noChangeAspect="1"/>
          </p:cNvPicPr>
          <p:nvPr/>
        </p:nvPicPr>
        <p:blipFill>
          <a:blip r:embed="rId7"/>
          <a:stretch>
            <a:fillRect/>
          </a:stretch>
        </p:blipFill>
        <p:spPr>
          <a:xfrm>
            <a:off x="81280" y="3809683"/>
            <a:ext cx="1239520" cy="919480"/>
          </a:xfrm>
          <a:prstGeom prst="rect">
            <a:avLst/>
          </a:prstGeom>
        </p:spPr>
      </p:pic>
      <p:sp>
        <p:nvSpPr>
          <p:cNvPr id="6" name="TextBox 5">
            <a:extLst>
              <a:ext uri="{FF2B5EF4-FFF2-40B4-BE49-F238E27FC236}">
                <a16:creationId xmlns:a16="http://schemas.microsoft.com/office/drawing/2014/main" id="{A44D8AEC-2097-4D0B-B51A-CD8CA0BE29C9}"/>
              </a:ext>
            </a:extLst>
          </p:cNvPr>
          <p:cNvSpPr txBox="1"/>
          <p:nvPr/>
        </p:nvSpPr>
        <p:spPr>
          <a:xfrm>
            <a:off x="1473200" y="1690688"/>
            <a:ext cx="9479280" cy="1200329"/>
          </a:xfrm>
          <a:prstGeom prst="rect">
            <a:avLst/>
          </a:prstGeom>
          <a:noFill/>
        </p:spPr>
        <p:txBody>
          <a:bodyPr wrap="square" rtlCol="0">
            <a:spAutoFit/>
          </a:bodyPr>
          <a:lstStyle/>
          <a:p>
            <a:pPr algn="ctr"/>
            <a:r>
              <a:rPr lang="en-GB" sz="1800" dirty="0">
                <a:latin typeface="+mj-lt"/>
              </a:rPr>
              <a:t>We want our children to become eloquent orators, speaking with confidence, articulation and fluency in a variety of situations. Taking a whole-school commitment to oracy, so children develop the skills they need to communicate effectively to different audiences and for different purposes.</a:t>
            </a:r>
          </a:p>
          <a:p>
            <a:pPr algn="ctr"/>
            <a:endParaRPr lang="en-GB" dirty="0"/>
          </a:p>
        </p:txBody>
      </p:sp>
      <p:sp>
        <p:nvSpPr>
          <p:cNvPr id="7" name="TextBox 6">
            <a:extLst>
              <a:ext uri="{FF2B5EF4-FFF2-40B4-BE49-F238E27FC236}">
                <a16:creationId xmlns:a16="http://schemas.microsoft.com/office/drawing/2014/main" id="{7CB8FB50-1F16-4773-BC05-10394147683F}"/>
              </a:ext>
            </a:extLst>
          </p:cNvPr>
          <p:cNvSpPr txBox="1"/>
          <p:nvPr/>
        </p:nvSpPr>
        <p:spPr>
          <a:xfrm>
            <a:off x="1239520" y="2891017"/>
            <a:ext cx="765449" cy="369332"/>
          </a:xfrm>
          <a:prstGeom prst="rect">
            <a:avLst/>
          </a:prstGeom>
          <a:noFill/>
        </p:spPr>
        <p:txBody>
          <a:bodyPr wrap="square" rtlCol="0">
            <a:spAutoFit/>
          </a:bodyPr>
          <a:lstStyle/>
          <a:p>
            <a:pPr algn="ctr"/>
            <a:r>
              <a:rPr lang="en-GB" dirty="0"/>
              <a:t>EYFS</a:t>
            </a:r>
          </a:p>
        </p:txBody>
      </p:sp>
      <p:sp>
        <p:nvSpPr>
          <p:cNvPr id="8" name="TextBox 7">
            <a:extLst>
              <a:ext uri="{FF2B5EF4-FFF2-40B4-BE49-F238E27FC236}">
                <a16:creationId xmlns:a16="http://schemas.microsoft.com/office/drawing/2014/main" id="{7B6A52A3-268F-4FAB-82BC-432BCB9DB943}"/>
              </a:ext>
            </a:extLst>
          </p:cNvPr>
          <p:cNvSpPr txBox="1"/>
          <p:nvPr/>
        </p:nvSpPr>
        <p:spPr>
          <a:xfrm>
            <a:off x="1543574" y="4043494"/>
            <a:ext cx="696287" cy="369332"/>
          </a:xfrm>
          <a:prstGeom prst="rect">
            <a:avLst/>
          </a:prstGeom>
          <a:noFill/>
        </p:spPr>
        <p:txBody>
          <a:bodyPr wrap="square" rtlCol="0">
            <a:spAutoFit/>
          </a:bodyPr>
          <a:lstStyle/>
          <a:p>
            <a:pPr algn="ctr"/>
            <a:r>
              <a:rPr lang="en-GB" dirty="0"/>
              <a:t>KS1</a:t>
            </a:r>
          </a:p>
        </p:txBody>
      </p:sp>
      <p:sp>
        <p:nvSpPr>
          <p:cNvPr id="9" name="TextBox 8">
            <a:extLst>
              <a:ext uri="{FF2B5EF4-FFF2-40B4-BE49-F238E27FC236}">
                <a16:creationId xmlns:a16="http://schemas.microsoft.com/office/drawing/2014/main" id="{682C154C-8D19-4434-9AA7-9916BA8543CD}"/>
              </a:ext>
            </a:extLst>
          </p:cNvPr>
          <p:cNvSpPr txBox="1"/>
          <p:nvPr/>
        </p:nvSpPr>
        <p:spPr>
          <a:xfrm>
            <a:off x="1239520" y="5167312"/>
            <a:ext cx="696287" cy="369332"/>
          </a:xfrm>
          <a:prstGeom prst="rect">
            <a:avLst/>
          </a:prstGeom>
          <a:noFill/>
        </p:spPr>
        <p:txBody>
          <a:bodyPr wrap="square" rtlCol="0">
            <a:spAutoFit/>
          </a:bodyPr>
          <a:lstStyle/>
          <a:p>
            <a:pPr algn="ctr"/>
            <a:r>
              <a:rPr lang="en-GB" dirty="0"/>
              <a:t>KS2</a:t>
            </a:r>
          </a:p>
        </p:txBody>
      </p:sp>
    </p:spTree>
    <p:extLst>
      <p:ext uri="{BB962C8B-B14F-4D97-AF65-F5344CB8AC3E}">
        <p14:creationId xmlns:p14="http://schemas.microsoft.com/office/powerpoint/2010/main" val="263892662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49F3BF-7342-42DE-BFA9-664013BEA411}"/>
              </a:ext>
            </a:extLst>
          </p:cNvPr>
          <p:cNvSpPr>
            <a:spLocks noGrp="1"/>
          </p:cNvSpPr>
          <p:nvPr>
            <p:ph type="title"/>
          </p:nvPr>
        </p:nvSpPr>
        <p:spPr/>
        <p:txBody>
          <a:bodyPr>
            <a:normAutofit fontScale="90000"/>
          </a:bodyPr>
          <a:lstStyle/>
          <a:p>
            <a:pPr algn="ctr"/>
            <a:r>
              <a:rPr lang="en-GB" b="1" dirty="0">
                <a:solidFill>
                  <a:srgbClr val="7030A0"/>
                </a:solidFill>
              </a:rPr>
              <a:t>Curriculum Drivers</a:t>
            </a:r>
            <a:br>
              <a:rPr lang="en-GB" b="1" dirty="0">
                <a:solidFill>
                  <a:srgbClr val="7030A0"/>
                </a:solidFill>
              </a:rPr>
            </a:br>
            <a:r>
              <a:rPr lang="en-GB" b="1" u="sng" dirty="0">
                <a:solidFill>
                  <a:srgbClr val="7030A0"/>
                </a:solidFill>
              </a:rPr>
              <a:t>Active Learners</a:t>
            </a:r>
            <a:r>
              <a:rPr lang="en-GB" b="1" dirty="0">
                <a:solidFill>
                  <a:srgbClr val="7030A0"/>
                </a:solidFill>
              </a:rPr>
              <a:t> </a:t>
            </a:r>
            <a:r>
              <a:rPr lang="en-GB" dirty="0">
                <a:solidFill>
                  <a:srgbClr val="7030A0"/>
                </a:solidFill>
              </a:rPr>
              <a:t>at Sedgeberrow C of E First School</a:t>
            </a:r>
            <a:endParaRPr lang="en-GB" dirty="0"/>
          </a:p>
        </p:txBody>
      </p:sp>
      <p:graphicFrame>
        <p:nvGraphicFramePr>
          <p:cNvPr id="4" name="Content Placeholder 3">
            <a:extLst>
              <a:ext uri="{FF2B5EF4-FFF2-40B4-BE49-F238E27FC236}">
                <a16:creationId xmlns:a16="http://schemas.microsoft.com/office/drawing/2014/main" id="{0D930009-A571-4997-8922-D8F947F484B0}"/>
              </a:ext>
            </a:extLst>
          </p:cNvPr>
          <p:cNvGraphicFramePr>
            <a:graphicFrameLocks noGrp="1"/>
          </p:cNvGraphicFramePr>
          <p:nvPr>
            <p:ph idx="1"/>
            <p:extLst>
              <p:ext uri="{D42A27DB-BD31-4B8C-83A1-F6EECF244321}">
                <p14:modId xmlns:p14="http://schemas.microsoft.com/office/powerpoint/2010/main" val="1468740160"/>
              </p:ext>
            </p:extLst>
          </p:nvPr>
        </p:nvGraphicFramePr>
        <p:xfrm>
          <a:off x="1097280" y="2346959"/>
          <a:ext cx="10256520" cy="383000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Picture 4">
            <a:extLst>
              <a:ext uri="{FF2B5EF4-FFF2-40B4-BE49-F238E27FC236}">
                <a16:creationId xmlns:a16="http://schemas.microsoft.com/office/drawing/2014/main" id="{3580BD93-F914-4D09-A04D-E0F144A8E50C}"/>
              </a:ext>
            </a:extLst>
          </p:cNvPr>
          <p:cNvPicPr>
            <a:picLocks noChangeAspect="1"/>
          </p:cNvPicPr>
          <p:nvPr/>
        </p:nvPicPr>
        <p:blipFill>
          <a:blip r:embed="rId7"/>
          <a:stretch>
            <a:fillRect/>
          </a:stretch>
        </p:blipFill>
        <p:spPr>
          <a:xfrm>
            <a:off x="81280" y="3809683"/>
            <a:ext cx="1239520" cy="919480"/>
          </a:xfrm>
          <a:prstGeom prst="rect">
            <a:avLst/>
          </a:prstGeom>
        </p:spPr>
      </p:pic>
      <p:sp>
        <p:nvSpPr>
          <p:cNvPr id="6" name="TextBox 5">
            <a:extLst>
              <a:ext uri="{FF2B5EF4-FFF2-40B4-BE49-F238E27FC236}">
                <a16:creationId xmlns:a16="http://schemas.microsoft.com/office/drawing/2014/main" id="{A44D8AEC-2097-4D0B-B51A-CD8CA0BE29C9}"/>
              </a:ext>
            </a:extLst>
          </p:cNvPr>
          <p:cNvSpPr txBox="1"/>
          <p:nvPr/>
        </p:nvSpPr>
        <p:spPr>
          <a:xfrm>
            <a:off x="1473200" y="1690688"/>
            <a:ext cx="9479280" cy="1477328"/>
          </a:xfrm>
          <a:prstGeom prst="rect">
            <a:avLst/>
          </a:prstGeom>
          <a:noFill/>
        </p:spPr>
        <p:txBody>
          <a:bodyPr wrap="square" rtlCol="0">
            <a:spAutoFit/>
          </a:bodyPr>
          <a:lstStyle/>
          <a:p>
            <a:pPr algn="ctr"/>
            <a:r>
              <a:rPr lang="en-GB" sz="1800" b="0" i="0" dirty="0">
                <a:solidFill>
                  <a:srgbClr val="000000"/>
                </a:solidFill>
                <a:effectLst/>
                <a:latin typeface="+mj-lt"/>
              </a:rPr>
              <a:t>We believe that a curriculum rich in sport and physical activity along with participation in positive competition develops confidence and resilience. We want our children to know that life exists outside the virtual and digital world.</a:t>
            </a:r>
            <a:endParaRPr lang="en-GB" sz="1800" dirty="0">
              <a:latin typeface="+mj-lt"/>
            </a:endParaRPr>
          </a:p>
          <a:p>
            <a:pPr algn="ctr"/>
            <a:endParaRPr lang="en-GB" sz="1800" dirty="0">
              <a:latin typeface="+mj-lt"/>
            </a:endParaRPr>
          </a:p>
          <a:p>
            <a:pPr algn="ctr"/>
            <a:endParaRPr lang="en-GB" dirty="0"/>
          </a:p>
        </p:txBody>
      </p:sp>
      <p:sp>
        <p:nvSpPr>
          <p:cNvPr id="7" name="TextBox 6">
            <a:extLst>
              <a:ext uri="{FF2B5EF4-FFF2-40B4-BE49-F238E27FC236}">
                <a16:creationId xmlns:a16="http://schemas.microsoft.com/office/drawing/2014/main" id="{7CB8FB50-1F16-4773-BC05-10394147683F}"/>
              </a:ext>
            </a:extLst>
          </p:cNvPr>
          <p:cNvSpPr txBox="1"/>
          <p:nvPr/>
        </p:nvSpPr>
        <p:spPr>
          <a:xfrm>
            <a:off x="1239520" y="2891017"/>
            <a:ext cx="765449" cy="369332"/>
          </a:xfrm>
          <a:prstGeom prst="rect">
            <a:avLst/>
          </a:prstGeom>
          <a:noFill/>
        </p:spPr>
        <p:txBody>
          <a:bodyPr wrap="square" rtlCol="0">
            <a:spAutoFit/>
          </a:bodyPr>
          <a:lstStyle/>
          <a:p>
            <a:pPr algn="ctr"/>
            <a:r>
              <a:rPr lang="en-GB" dirty="0"/>
              <a:t>EYFS</a:t>
            </a:r>
          </a:p>
        </p:txBody>
      </p:sp>
      <p:sp>
        <p:nvSpPr>
          <p:cNvPr id="8" name="TextBox 7">
            <a:extLst>
              <a:ext uri="{FF2B5EF4-FFF2-40B4-BE49-F238E27FC236}">
                <a16:creationId xmlns:a16="http://schemas.microsoft.com/office/drawing/2014/main" id="{7B6A52A3-268F-4FAB-82BC-432BCB9DB943}"/>
              </a:ext>
            </a:extLst>
          </p:cNvPr>
          <p:cNvSpPr txBox="1"/>
          <p:nvPr/>
        </p:nvSpPr>
        <p:spPr>
          <a:xfrm>
            <a:off x="1543574" y="4043494"/>
            <a:ext cx="696287" cy="369332"/>
          </a:xfrm>
          <a:prstGeom prst="rect">
            <a:avLst/>
          </a:prstGeom>
          <a:noFill/>
        </p:spPr>
        <p:txBody>
          <a:bodyPr wrap="square" rtlCol="0">
            <a:spAutoFit/>
          </a:bodyPr>
          <a:lstStyle/>
          <a:p>
            <a:pPr algn="ctr"/>
            <a:r>
              <a:rPr lang="en-GB" dirty="0"/>
              <a:t>KS1</a:t>
            </a:r>
          </a:p>
        </p:txBody>
      </p:sp>
      <p:sp>
        <p:nvSpPr>
          <p:cNvPr id="9" name="TextBox 8">
            <a:extLst>
              <a:ext uri="{FF2B5EF4-FFF2-40B4-BE49-F238E27FC236}">
                <a16:creationId xmlns:a16="http://schemas.microsoft.com/office/drawing/2014/main" id="{682C154C-8D19-4434-9AA7-9916BA8543CD}"/>
              </a:ext>
            </a:extLst>
          </p:cNvPr>
          <p:cNvSpPr txBox="1"/>
          <p:nvPr/>
        </p:nvSpPr>
        <p:spPr>
          <a:xfrm>
            <a:off x="1239520" y="5167312"/>
            <a:ext cx="696287" cy="369332"/>
          </a:xfrm>
          <a:prstGeom prst="rect">
            <a:avLst/>
          </a:prstGeom>
          <a:noFill/>
        </p:spPr>
        <p:txBody>
          <a:bodyPr wrap="square" rtlCol="0">
            <a:spAutoFit/>
          </a:bodyPr>
          <a:lstStyle/>
          <a:p>
            <a:pPr algn="ctr"/>
            <a:r>
              <a:rPr lang="en-GB" dirty="0"/>
              <a:t>KS2</a:t>
            </a:r>
          </a:p>
        </p:txBody>
      </p:sp>
    </p:spTree>
    <p:extLst>
      <p:ext uri="{BB962C8B-B14F-4D97-AF65-F5344CB8AC3E}">
        <p14:creationId xmlns:p14="http://schemas.microsoft.com/office/powerpoint/2010/main" val="24163689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49F3BF-7342-42DE-BFA9-664013BEA411}"/>
              </a:ext>
            </a:extLst>
          </p:cNvPr>
          <p:cNvSpPr>
            <a:spLocks noGrp="1"/>
          </p:cNvSpPr>
          <p:nvPr>
            <p:ph type="title"/>
          </p:nvPr>
        </p:nvSpPr>
        <p:spPr/>
        <p:txBody>
          <a:bodyPr>
            <a:normAutofit fontScale="90000"/>
          </a:bodyPr>
          <a:lstStyle/>
          <a:p>
            <a:pPr algn="ctr"/>
            <a:r>
              <a:rPr lang="en-GB" b="1" dirty="0">
                <a:solidFill>
                  <a:srgbClr val="7030A0"/>
                </a:solidFill>
              </a:rPr>
              <a:t>Curriculum Drivers</a:t>
            </a:r>
            <a:br>
              <a:rPr lang="en-GB" b="1" dirty="0">
                <a:solidFill>
                  <a:srgbClr val="7030A0"/>
                </a:solidFill>
              </a:rPr>
            </a:br>
            <a:r>
              <a:rPr lang="en-GB" b="1" u="sng" dirty="0">
                <a:solidFill>
                  <a:srgbClr val="7030A0"/>
                </a:solidFill>
              </a:rPr>
              <a:t>Collaboration</a:t>
            </a:r>
            <a:r>
              <a:rPr lang="en-GB" b="1" dirty="0">
                <a:solidFill>
                  <a:srgbClr val="7030A0"/>
                </a:solidFill>
              </a:rPr>
              <a:t> </a:t>
            </a:r>
            <a:r>
              <a:rPr lang="en-GB" dirty="0">
                <a:solidFill>
                  <a:srgbClr val="7030A0"/>
                </a:solidFill>
              </a:rPr>
              <a:t>at Sedgeberrow C of E First School</a:t>
            </a:r>
            <a:endParaRPr lang="en-GB" dirty="0"/>
          </a:p>
        </p:txBody>
      </p:sp>
      <p:graphicFrame>
        <p:nvGraphicFramePr>
          <p:cNvPr id="4" name="Content Placeholder 3">
            <a:extLst>
              <a:ext uri="{FF2B5EF4-FFF2-40B4-BE49-F238E27FC236}">
                <a16:creationId xmlns:a16="http://schemas.microsoft.com/office/drawing/2014/main" id="{0D930009-A571-4997-8922-D8F947F484B0}"/>
              </a:ext>
            </a:extLst>
          </p:cNvPr>
          <p:cNvGraphicFramePr>
            <a:graphicFrameLocks noGrp="1"/>
          </p:cNvGraphicFramePr>
          <p:nvPr>
            <p:ph idx="1"/>
            <p:extLst>
              <p:ext uri="{D42A27DB-BD31-4B8C-83A1-F6EECF244321}">
                <p14:modId xmlns:p14="http://schemas.microsoft.com/office/powerpoint/2010/main" val="2742387431"/>
              </p:ext>
            </p:extLst>
          </p:nvPr>
        </p:nvGraphicFramePr>
        <p:xfrm>
          <a:off x="1097280" y="2346959"/>
          <a:ext cx="10256520" cy="383000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Picture 4">
            <a:extLst>
              <a:ext uri="{FF2B5EF4-FFF2-40B4-BE49-F238E27FC236}">
                <a16:creationId xmlns:a16="http://schemas.microsoft.com/office/drawing/2014/main" id="{3580BD93-F914-4D09-A04D-E0F144A8E50C}"/>
              </a:ext>
            </a:extLst>
          </p:cNvPr>
          <p:cNvPicPr>
            <a:picLocks noChangeAspect="1"/>
          </p:cNvPicPr>
          <p:nvPr/>
        </p:nvPicPr>
        <p:blipFill>
          <a:blip r:embed="rId7"/>
          <a:stretch>
            <a:fillRect/>
          </a:stretch>
        </p:blipFill>
        <p:spPr>
          <a:xfrm>
            <a:off x="81280" y="3809683"/>
            <a:ext cx="1239520" cy="919480"/>
          </a:xfrm>
          <a:prstGeom prst="rect">
            <a:avLst/>
          </a:prstGeom>
        </p:spPr>
      </p:pic>
      <p:sp>
        <p:nvSpPr>
          <p:cNvPr id="6" name="TextBox 5">
            <a:extLst>
              <a:ext uri="{FF2B5EF4-FFF2-40B4-BE49-F238E27FC236}">
                <a16:creationId xmlns:a16="http://schemas.microsoft.com/office/drawing/2014/main" id="{A44D8AEC-2097-4D0B-B51A-CD8CA0BE29C9}"/>
              </a:ext>
            </a:extLst>
          </p:cNvPr>
          <p:cNvSpPr txBox="1"/>
          <p:nvPr/>
        </p:nvSpPr>
        <p:spPr>
          <a:xfrm>
            <a:off x="1473200" y="1690688"/>
            <a:ext cx="9479280" cy="923330"/>
          </a:xfrm>
          <a:prstGeom prst="rect">
            <a:avLst/>
          </a:prstGeom>
          <a:noFill/>
        </p:spPr>
        <p:txBody>
          <a:bodyPr wrap="square" rtlCol="0">
            <a:spAutoFit/>
          </a:bodyPr>
          <a:lstStyle/>
          <a:p>
            <a:pPr algn="ctr"/>
            <a:r>
              <a:rPr lang="en-GB" sz="1800" dirty="0">
                <a:latin typeface="+mj-lt"/>
              </a:rPr>
              <a:t>We learn from each other and listen to each other in order to be successful together.</a:t>
            </a:r>
          </a:p>
          <a:p>
            <a:pPr algn="ctr"/>
            <a:endParaRPr lang="en-GB" sz="1800" dirty="0">
              <a:latin typeface="+mj-lt"/>
            </a:endParaRPr>
          </a:p>
          <a:p>
            <a:pPr algn="ctr"/>
            <a:endParaRPr lang="en-GB" dirty="0"/>
          </a:p>
        </p:txBody>
      </p:sp>
      <p:sp>
        <p:nvSpPr>
          <p:cNvPr id="7" name="TextBox 6">
            <a:extLst>
              <a:ext uri="{FF2B5EF4-FFF2-40B4-BE49-F238E27FC236}">
                <a16:creationId xmlns:a16="http://schemas.microsoft.com/office/drawing/2014/main" id="{7CB8FB50-1F16-4773-BC05-10394147683F}"/>
              </a:ext>
            </a:extLst>
          </p:cNvPr>
          <p:cNvSpPr txBox="1"/>
          <p:nvPr/>
        </p:nvSpPr>
        <p:spPr>
          <a:xfrm>
            <a:off x="1239520" y="2891017"/>
            <a:ext cx="765449" cy="369332"/>
          </a:xfrm>
          <a:prstGeom prst="rect">
            <a:avLst/>
          </a:prstGeom>
          <a:noFill/>
        </p:spPr>
        <p:txBody>
          <a:bodyPr wrap="square" rtlCol="0">
            <a:spAutoFit/>
          </a:bodyPr>
          <a:lstStyle/>
          <a:p>
            <a:pPr algn="ctr"/>
            <a:r>
              <a:rPr lang="en-GB" dirty="0"/>
              <a:t>EYFS</a:t>
            </a:r>
          </a:p>
        </p:txBody>
      </p:sp>
      <p:sp>
        <p:nvSpPr>
          <p:cNvPr id="8" name="TextBox 7">
            <a:extLst>
              <a:ext uri="{FF2B5EF4-FFF2-40B4-BE49-F238E27FC236}">
                <a16:creationId xmlns:a16="http://schemas.microsoft.com/office/drawing/2014/main" id="{7B6A52A3-268F-4FAB-82BC-432BCB9DB943}"/>
              </a:ext>
            </a:extLst>
          </p:cNvPr>
          <p:cNvSpPr txBox="1"/>
          <p:nvPr/>
        </p:nvSpPr>
        <p:spPr>
          <a:xfrm>
            <a:off x="1543574" y="4043494"/>
            <a:ext cx="696287" cy="369332"/>
          </a:xfrm>
          <a:prstGeom prst="rect">
            <a:avLst/>
          </a:prstGeom>
          <a:noFill/>
        </p:spPr>
        <p:txBody>
          <a:bodyPr wrap="square" rtlCol="0">
            <a:spAutoFit/>
          </a:bodyPr>
          <a:lstStyle/>
          <a:p>
            <a:pPr algn="ctr"/>
            <a:r>
              <a:rPr lang="en-GB" dirty="0"/>
              <a:t>KS1</a:t>
            </a:r>
          </a:p>
        </p:txBody>
      </p:sp>
      <p:sp>
        <p:nvSpPr>
          <p:cNvPr id="9" name="TextBox 8">
            <a:extLst>
              <a:ext uri="{FF2B5EF4-FFF2-40B4-BE49-F238E27FC236}">
                <a16:creationId xmlns:a16="http://schemas.microsoft.com/office/drawing/2014/main" id="{682C154C-8D19-4434-9AA7-9916BA8543CD}"/>
              </a:ext>
            </a:extLst>
          </p:cNvPr>
          <p:cNvSpPr txBox="1"/>
          <p:nvPr/>
        </p:nvSpPr>
        <p:spPr>
          <a:xfrm>
            <a:off x="1239520" y="5167312"/>
            <a:ext cx="696287" cy="369332"/>
          </a:xfrm>
          <a:prstGeom prst="rect">
            <a:avLst/>
          </a:prstGeom>
          <a:noFill/>
        </p:spPr>
        <p:txBody>
          <a:bodyPr wrap="square" rtlCol="0">
            <a:spAutoFit/>
          </a:bodyPr>
          <a:lstStyle/>
          <a:p>
            <a:pPr algn="ctr"/>
            <a:r>
              <a:rPr lang="en-GB" dirty="0"/>
              <a:t>KS2</a:t>
            </a:r>
          </a:p>
        </p:txBody>
      </p:sp>
    </p:spTree>
    <p:extLst>
      <p:ext uri="{BB962C8B-B14F-4D97-AF65-F5344CB8AC3E}">
        <p14:creationId xmlns:p14="http://schemas.microsoft.com/office/powerpoint/2010/main" val="33491769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49F3BF-7342-42DE-BFA9-664013BEA411}"/>
              </a:ext>
            </a:extLst>
          </p:cNvPr>
          <p:cNvSpPr>
            <a:spLocks noGrp="1"/>
          </p:cNvSpPr>
          <p:nvPr>
            <p:ph type="title"/>
          </p:nvPr>
        </p:nvSpPr>
        <p:spPr/>
        <p:txBody>
          <a:bodyPr>
            <a:normAutofit/>
          </a:bodyPr>
          <a:lstStyle/>
          <a:p>
            <a:pPr algn="ctr"/>
            <a:r>
              <a:rPr lang="en-GB" b="1" dirty="0">
                <a:solidFill>
                  <a:srgbClr val="7030A0"/>
                </a:solidFill>
              </a:rPr>
              <a:t>Curriculum Drivers</a:t>
            </a:r>
            <a:br>
              <a:rPr lang="en-GB" b="1" dirty="0">
                <a:solidFill>
                  <a:srgbClr val="7030A0"/>
                </a:solidFill>
              </a:rPr>
            </a:br>
            <a:r>
              <a:rPr lang="en-GB" b="1" u="sng" dirty="0">
                <a:solidFill>
                  <a:srgbClr val="7030A0"/>
                </a:solidFill>
              </a:rPr>
              <a:t>Happiness</a:t>
            </a:r>
            <a:r>
              <a:rPr lang="en-GB" b="1" dirty="0">
                <a:solidFill>
                  <a:srgbClr val="7030A0"/>
                </a:solidFill>
              </a:rPr>
              <a:t> </a:t>
            </a:r>
            <a:r>
              <a:rPr lang="en-GB" dirty="0">
                <a:solidFill>
                  <a:srgbClr val="7030A0"/>
                </a:solidFill>
              </a:rPr>
              <a:t>at Sedgeberrow C of E First School</a:t>
            </a:r>
            <a:endParaRPr lang="en-GB" dirty="0"/>
          </a:p>
        </p:txBody>
      </p:sp>
      <p:graphicFrame>
        <p:nvGraphicFramePr>
          <p:cNvPr id="4" name="Content Placeholder 3">
            <a:extLst>
              <a:ext uri="{FF2B5EF4-FFF2-40B4-BE49-F238E27FC236}">
                <a16:creationId xmlns:a16="http://schemas.microsoft.com/office/drawing/2014/main" id="{0D930009-A571-4997-8922-D8F947F484B0}"/>
              </a:ext>
            </a:extLst>
          </p:cNvPr>
          <p:cNvGraphicFramePr>
            <a:graphicFrameLocks noGrp="1"/>
          </p:cNvGraphicFramePr>
          <p:nvPr>
            <p:ph idx="1"/>
            <p:extLst>
              <p:ext uri="{D42A27DB-BD31-4B8C-83A1-F6EECF244321}">
                <p14:modId xmlns:p14="http://schemas.microsoft.com/office/powerpoint/2010/main" val="1551115655"/>
              </p:ext>
            </p:extLst>
          </p:nvPr>
        </p:nvGraphicFramePr>
        <p:xfrm>
          <a:off x="1097280" y="2346959"/>
          <a:ext cx="10256520" cy="383000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Picture 4">
            <a:extLst>
              <a:ext uri="{FF2B5EF4-FFF2-40B4-BE49-F238E27FC236}">
                <a16:creationId xmlns:a16="http://schemas.microsoft.com/office/drawing/2014/main" id="{3580BD93-F914-4D09-A04D-E0F144A8E50C}"/>
              </a:ext>
            </a:extLst>
          </p:cNvPr>
          <p:cNvPicPr>
            <a:picLocks noChangeAspect="1"/>
          </p:cNvPicPr>
          <p:nvPr/>
        </p:nvPicPr>
        <p:blipFill>
          <a:blip r:embed="rId7"/>
          <a:stretch>
            <a:fillRect/>
          </a:stretch>
        </p:blipFill>
        <p:spPr>
          <a:xfrm>
            <a:off x="81280" y="3809683"/>
            <a:ext cx="1239520" cy="919480"/>
          </a:xfrm>
          <a:prstGeom prst="rect">
            <a:avLst/>
          </a:prstGeom>
        </p:spPr>
      </p:pic>
      <p:sp>
        <p:nvSpPr>
          <p:cNvPr id="6" name="TextBox 5">
            <a:extLst>
              <a:ext uri="{FF2B5EF4-FFF2-40B4-BE49-F238E27FC236}">
                <a16:creationId xmlns:a16="http://schemas.microsoft.com/office/drawing/2014/main" id="{A44D8AEC-2097-4D0B-B51A-CD8CA0BE29C9}"/>
              </a:ext>
            </a:extLst>
          </p:cNvPr>
          <p:cNvSpPr txBox="1"/>
          <p:nvPr/>
        </p:nvSpPr>
        <p:spPr>
          <a:xfrm>
            <a:off x="1473200" y="1690688"/>
            <a:ext cx="9479280" cy="1477328"/>
          </a:xfrm>
          <a:prstGeom prst="rect">
            <a:avLst/>
          </a:prstGeom>
          <a:noFill/>
        </p:spPr>
        <p:txBody>
          <a:bodyPr wrap="square" rtlCol="0">
            <a:spAutoFit/>
          </a:bodyPr>
          <a:lstStyle/>
          <a:p>
            <a:pPr algn="ctr"/>
            <a:r>
              <a:rPr lang="en-GB" sz="1800" b="0" i="0" dirty="0">
                <a:solidFill>
                  <a:srgbClr val="333333"/>
                </a:solidFill>
                <a:effectLst/>
                <a:latin typeface="+mj-lt"/>
              </a:rPr>
              <a:t>It is important to us that all members of our school community are healthy - physically and mentally. Throughout life, our children will face many difficult challenges and need to have the mental and physical strength to be successful, happy and confident. To build resilience and </a:t>
            </a:r>
            <a:r>
              <a:rPr lang="en-GB" sz="1800" dirty="0">
                <a:solidFill>
                  <a:srgbClr val="333333"/>
                </a:solidFill>
                <a:latin typeface="+mj-lt"/>
              </a:rPr>
              <a:t>s</a:t>
            </a:r>
            <a:r>
              <a:rPr lang="en-GB" sz="1800" b="0" i="0" dirty="0">
                <a:solidFill>
                  <a:srgbClr val="333333"/>
                </a:solidFill>
                <a:effectLst/>
                <a:latin typeface="+mj-lt"/>
              </a:rPr>
              <a:t>elf-belief.</a:t>
            </a:r>
          </a:p>
          <a:p>
            <a:pPr algn="ctr"/>
            <a:endParaRPr lang="en-GB" sz="1800" dirty="0">
              <a:latin typeface="+mj-lt"/>
            </a:endParaRPr>
          </a:p>
          <a:p>
            <a:pPr algn="ctr"/>
            <a:endParaRPr lang="en-GB" dirty="0"/>
          </a:p>
        </p:txBody>
      </p:sp>
      <p:sp>
        <p:nvSpPr>
          <p:cNvPr id="7" name="TextBox 6">
            <a:extLst>
              <a:ext uri="{FF2B5EF4-FFF2-40B4-BE49-F238E27FC236}">
                <a16:creationId xmlns:a16="http://schemas.microsoft.com/office/drawing/2014/main" id="{7CB8FB50-1F16-4773-BC05-10394147683F}"/>
              </a:ext>
            </a:extLst>
          </p:cNvPr>
          <p:cNvSpPr txBox="1"/>
          <p:nvPr/>
        </p:nvSpPr>
        <p:spPr>
          <a:xfrm>
            <a:off x="1239520" y="2891017"/>
            <a:ext cx="765449" cy="369332"/>
          </a:xfrm>
          <a:prstGeom prst="rect">
            <a:avLst/>
          </a:prstGeom>
          <a:noFill/>
        </p:spPr>
        <p:txBody>
          <a:bodyPr wrap="square" rtlCol="0">
            <a:spAutoFit/>
          </a:bodyPr>
          <a:lstStyle/>
          <a:p>
            <a:pPr algn="ctr"/>
            <a:r>
              <a:rPr lang="en-GB" dirty="0"/>
              <a:t>EYFS</a:t>
            </a:r>
          </a:p>
        </p:txBody>
      </p:sp>
      <p:sp>
        <p:nvSpPr>
          <p:cNvPr id="8" name="TextBox 7">
            <a:extLst>
              <a:ext uri="{FF2B5EF4-FFF2-40B4-BE49-F238E27FC236}">
                <a16:creationId xmlns:a16="http://schemas.microsoft.com/office/drawing/2014/main" id="{7B6A52A3-268F-4FAB-82BC-432BCB9DB943}"/>
              </a:ext>
            </a:extLst>
          </p:cNvPr>
          <p:cNvSpPr txBox="1"/>
          <p:nvPr/>
        </p:nvSpPr>
        <p:spPr>
          <a:xfrm>
            <a:off x="1543574" y="4043494"/>
            <a:ext cx="696287" cy="369332"/>
          </a:xfrm>
          <a:prstGeom prst="rect">
            <a:avLst/>
          </a:prstGeom>
          <a:noFill/>
        </p:spPr>
        <p:txBody>
          <a:bodyPr wrap="square" rtlCol="0">
            <a:spAutoFit/>
          </a:bodyPr>
          <a:lstStyle/>
          <a:p>
            <a:pPr algn="ctr"/>
            <a:r>
              <a:rPr lang="en-GB" dirty="0"/>
              <a:t>KS1</a:t>
            </a:r>
          </a:p>
        </p:txBody>
      </p:sp>
      <p:sp>
        <p:nvSpPr>
          <p:cNvPr id="9" name="TextBox 8">
            <a:extLst>
              <a:ext uri="{FF2B5EF4-FFF2-40B4-BE49-F238E27FC236}">
                <a16:creationId xmlns:a16="http://schemas.microsoft.com/office/drawing/2014/main" id="{682C154C-8D19-4434-9AA7-9916BA8543CD}"/>
              </a:ext>
            </a:extLst>
          </p:cNvPr>
          <p:cNvSpPr txBox="1"/>
          <p:nvPr/>
        </p:nvSpPr>
        <p:spPr>
          <a:xfrm>
            <a:off x="1239520" y="5167312"/>
            <a:ext cx="696287" cy="369332"/>
          </a:xfrm>
          <a:prstGeom prst="rect">
            <a:avLst/>
          </a:prstGeom>
          <a:noFill/>
        </p:spPr>
        <p:txBody>
          <a:bodyPr wrap="square" rtlCol="0">
            <a:spAutoFit/>
          </a:bodyPr>
          <a:lstStyle/>
          <a:p>
            <a:pPr algn="ctr"/>
            <a:r>
              <a:rPr lang="en-GB" dirty="0"/>
              <a:t>KS2</a:t>
            </a:r>
          </a:p>
        </p:txBody>
      </p:sp>
    </p:spTree>
    <p:extLst>
      <p:ext uri="{BB962C8B-B14F-4D97-AF65-F5344CB8AC3E}">
        <p14:creationId xmlns:p14="http://schemas.microsoft.com/office/powerpoint/2010/main" val="122567935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49F3BF-7342-42DE-BFA9-664013BEA411}"/>
              </a:ext>
            </a:extLst>
          </p:cNvPr>
          <p:cNvSpPr>
            <a:spLocks noGrp="1"/>
          </p:cNvSpPr>
          <p:nvPr>
            <p:ph type="title"/>
          </p:nvPr>
        </p:nvSpPr>
        <p:spPr/>
        <p:txBody>
          <a:bodyPr>
            <a:normAutofit/>
          </a:bodyPr>
          <a:lstStyle/>
          <a:p>
            <a:pPr algn="ctr"/>
            <a:r>
              <a:rPr lang="en-GB" b="1" dirty="0">
                <a:solidFill>
                  <a:srgbClr val="7030A0"/>
                </a:solidFill>
              </a:rPr>
              <a:t>Curriculum Drivers</a:t>
            </a:r>
            <a:br>
              <a:rPr lang="en-GB" b="1" dirty="0">
                <a:solidFill>
                  <a:srgbClr val="7030A0"/>
                </a:solidFill>
              </a:rPr>
            </a:br>
            <a:r>
              <a:rPr lang="en-GB" b="1" u="sng" dirty="0">
                <a:solidFill>
                  <a:srgbClr val="7030A0"/>
                </a:solidFill>
              </a:rPr>
              <a:t>Curiosity</a:t>
            </a:r>
            <a:r>
              <a:rPr lang="en-GB" b="1" dirty="0">
                <a:solidFill>
                  <a:srgbClr val="7030A0"/>
                </a:solidFill>
              </a:rPr>
              <a:t> </a:t>
            </a:r>
            <a:r>
              <a:rPr lang="en-GB" dirty="0">
                <a:solidFill>
                  <a:srgbClr val="7030A0"/>
                </a:solidFill>
              </a:rPr>
              <a:t>at Sedgeberrow C of E First School</a:t>
            </a:r>
            <a:endParaRPr lang="en-GB" dirty="0"/>
          </a:p>
        </p:txBody>
      </p:sp>
      <p:graphicFrame>
        <p:nvGraphicFramePr>
          <p:cNvPr id="4" name="Content Placeholder 3">
            <a:extLst>
              <a:ext uri="{FF2B5EF4-FFF2-40B4-BE49-F238E27FC236}">
                <a16:creationId xmlns:a16="http://schemas.microsoft.com/office/drawing/2014/main" id="{0D930009-A571-4997-8922-D8F947F484B0}"/>
              </a:ext>
            </a:extLst>
          </p:cNvPr>
          <p:cNvGraphicFramePr>
            <a:graphicFrameLocks noGrp="1"/>
          </p:cNvGraphicFramePr>
          <p:nvPr>
            <p:ph idx="1"/>
            <p:extLst>
              <p:ext uri="{D42A27DB-BD31-4B8C-83A1-F6EECF244321}">
                <p14:modId xmlns:p14="http://schemas.microsoft.com/office/powerpoint/2010/main" val="4012042679"/>
              </p:ext>
            </p:extLst>
          </p:nvPr>
        </p:nvGraphicFramePr>
        <p:xfrm>
          <a:off x="1097280" y="2346959"/>
          <a:ext cx="10256520" cy="383000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Picture 4">
            <a:extLst>
              <a:ext uri="{FF2B5EF4-FFF2-40B4-BE49-F238E27FC236}">
                <a16:creationId xmlns:a16="http://schemas.microsoft.com/office/drawing/2014/main" id="{3580BD93-F914-4D09-A04D-E0F144A8E50C}"/>
              </a:ext>
            </a:extLst>
          </p:cNvPr>
          <p:cNvPicPr>
            <a:picLocks noChangeAspect="1"/>
          </p:cNvPicPr>
          <p:nvPr/>
        </p:nvPicPr>
        <p:blipFill>
          <a:blip r:embed="rId7"/>
          <a:stretch>
            <a:fillRect/>
          </a:stretch>
        </p:blipFill>
        <p:spPr>
          <a:xfrm>
            <a:off x="81280" y="3809683"/>
            <a:ext cx="1239520" cy="919480"/>
          </a:xfrm>
          <a:prstGeom prst="rect">
            <a:avLst/>
          </a:prstGeom>
        </p:spPr>
      </p:pic>
      <p:sp>
        <p:nvSpPr>
          <p:cNvPr id="6" name="TextBox 5">
            <a:extLst>
              <a:ext uri="{FF2B5EF4-FFF2-40B4-BE49-F238E27FC236}">
                <a16:creationId xmlns:a16="http://schemas.microsoft.com/office/drawing/2014/main" id="{A44D8AEC-2097-4D0B-B51A-CD8CA0BE29C9}"/>
              </a:ext>
            </a:extLst>
          </p:cNvPr>
          <p:cNvSpPr txBox="1"/>
          <p:nvPr/>
        </p:nvSpPr>
        <p:spPr>
          <a:xfrm>
            <a:off x="1473200" y="1690688"/>
            <a:ext cx="9479280" cy="1631216"/>
          </a:xfrm>
          <a:prstGeom prst="rect">
            <a:avLst/>
          </a:prstGeom>
          <a:noFill/>
        </p:spPr>
        <p:txBody>
          <a:bodyPr wrap="square" rtlCol="0">
            <a:spAutoFit/>
          </a:bodyPr>
          <a:lstStyle/>
          <a:p>
            <a:pPr algn="ctr"/>
            <a:r>
              <a:rPr lang="en-GB" sz="1600" b="0" i="0" dirty="0">
                <a:solidFill>
                  <a:srgbClr val="333333"/>
                </a:solidFill>
                <a:effectLst/>
                <a:latin typeface="+mj-lt"/>
              </a:rPr>
              <a:t>By developing children’s curiosity, we aim to foster inquisitive thinking through allowing children to explore and investigate. Nurturing their curiosity allows them to become independent learners. We aim for this inquisitiveness to be throughout the school: from the awe and wonder in early childhood to creating the ‘thinkers &amp; doers’ of the future. </a:t>
            </a:r>
            <a:r>
              <a:rPr lang="en-GB" sz="1600" dirty="0">
                <a:latin typeface="+mj-lt"/>
              </a:rPr>
              <a:t>We like our children to engage and express their ideas in a variety of creative forms.</a:t>
            </a:r>
          </a:p>
          <a:p>
            <a:pPr algn="ctr"/>
            <a:endParaRPr lang="en-GB" sz="1800" dirty="0">
              <a:latin typeface="+mj-lt"/>
            </a:endParaRPr>
          </a:p>
          <a:p>
            <a:pPr algn="ctr"/>
            <a:endParaRPr lang="en-GB" dirty="0"/>
          </a:p>
        </p:txBody>
      </p:sp>
      <p:sp>
        <p:nvSpPr>
          <p:cNvPr id="7" name="TextBox 6">
            <a:extLst>
              <a:ext uri="{FF2B5EF4-FFF2-40B4-BE49-F238E27FC236}">
                <a16:creationId xmlns:a16="http://schemas.microsoft.com/office/drawing/2014/main" id="{7CB8FB50-1F16-4773-BC05-10394147683F}"/>
              </a:ext>
            </a:extLst>
          </p:cNvPr>
          <p:cNvSpPr txBox="1"/>
          <p:nvPr/>
        </p:nvSpPr>
        <p:spPr>
          <a:xfrm>
            <a:off x="1239520" y="2891017"/>
            <a:ext cx="765449" cy="369332"/>
          </a:xfrm>
          <a:prstGeom prst="rect">
            <a:avLst/>
          </a:prstGeom>
          <a:noFill/>
        </p:spPr>
        <p:txBody>
          <a:bodyPr wrap="square" rtlCol="0">
            <a:spAutoFit/>
          </a:bodyPr>
          <a:lstStyle/>
          <a:p>
            <a:pPr algn="ctr"/>
            <a:r>
              <a:rPr lang="en-GB" dirty="0"/>
              <a:t>EYFS</a:t>
            </a:r>
          </a:p>
        </p:txBody>
      </p:sp>
      <p:sp>
        <p:nvSpPr>
          <p:cNvPr id="8" name="TextBox 7">
            <a:extLst>
              <a:ext uri="{FF2B5EF4-FFF2-40B4-BE49-F238E27FC236}">
                <a16:creationId xmlns:a16="http://schemas.microsoft.com/office/drawing/2014/main" id="{7B6A52A3-268F-4FAB-82BC-432BCB9DB943}"/>
              </a:ext>
            </a:extLst>
          </p:cNvPr>
          <p:cNvSpPr txBox="1"/>
          <p:nvPr/>
        </p:nvSpPr>
        <p:spPr>
          <a:xfrm>
            <a:off x="1543574" y="4043494"/>
            <a:ext cx="696287" cy="369332"/>
          </a:xfrm>
          <a:prstGeom prst="rect">
            <a:avLst/>
          </a:prstGeom>
          <a:noFill/>
        </p:spPr>
        <p:txBody>
          <a:bodyPr wrap="square" rtlCol="0">
            <a:spAutoFit/>
          </a:bodyPr>
          <a:lstStyle/>
          <a:p>
            <a:pPr algn="ctr"/>
            <a:r>
              <a:rPr lang="en-GB" dirty="0"/>
              <a:t>KS1</a:t>
            </a:r>
          </a:p>
        </p:txBody>
      </p:sp>
      <p:sp>
        <p:nvSpPr>
          <p:cNvPr id="9" name="TextBox 8">
            <a:extLst>
              <a:ext uri="{FF2B5EF4-FFF2-40B4-BE49-F238E27FC236}">
                <a16:creationId xmlns:a16="http://schemas.microsoft.com/office/drawing/2014/main" id="{682C154C-8D19-4434-9AA7-9916BA8543CD}"/>
              </a:ext>
            </a:extLst>
          </p:cNvPr>
          <p:cNvSpPr txBox="1"/>
          <p:nvPr/>
        </p:nvSpPr>
        <p:spPr>
          <a:xfrm>
            <a:off x="1239520" y="5167312"/>
            <a:ext cx="696287" cy="369332"/>
          </a:xfrm>
          <a:prstGeom prst="rect">
            <a:avLst/>
          </a:prstGeom>
          <a:noFill/>
        </p:spPr>
        <p:txBody>
          <a:bodyPr wrap="square" rtlCol="0">
            <a:spAutoFit/>
          </a:bodyPr>
          <a:lstStyle/>
          <a:p>
            <a:pPr algn="ctr"/>
            <a:r>
              <a:rPr lang="en-GB" dirty="0"/>
              <a:t>KS2</a:t>
            </a:r>
          </a:p>
        </p:txBody>
      </p:sp>
    </p:spTree>
    <p:extLst>
      <p:ext uri="{BB962C8B-B14F-4D97-AF65-F5344CB8AC3E}">
        <p14:creationId xmlns:p14="http://schemas.microsoft.com/office/powerpoint/2010/main" val="337014744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11759</TotalTime>
  <Words>2123</Words>
  <Application>Microsoft Office PowerPoint</Application>
  <PresentationFormat>Widescreen</PresentationFormat>
  <Paragraphs>63</Paragraphs>
  <Slides>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7</vt:i4>
      </vt:variant>
    </vt:vector>
  </HeadingPairs>
  <TitlesOfParts>
    <vt:vector size="13" baseType="lpstr">
      <vt:lpstr>Amaranth</vt:lpstr>
      <vt:lpstr>Arial</vt:lpstr>
      <vt:lpstr>Calibri</vt:lpstr>
      <vt:lpstr>Calibri Light</vt:lpstr>
      <vt:lpstr>Lato</vt:lpstr>
      <vt:lpstr>Office Theme</vt:lpstr>
      <vt:lpstr>PowerPoint Presentation</vt:lpstr>
      <vt:lpstr>Curriculum Drivers Ambition at Sedgeberrow C of E First School</vt:lpstr>
      <vt:lpstr>Curriculum Drivers Communication at Sedgeberrow C of E First School</vt:lpstr>
      <vt:lpstr>Curriculum Drivers Active Learners at Sedgeberrow C of E First School</vt:lpstr>
      <vt:lpstr>Curriculum Drivers Collaboration at Sedgeberrow C of E First School</vt:lpstr>
      <vt:lpstr>Curriculum Drivers Happiness at Sedgeberrow C of E First School</vt:lpstr>
      <vt:lpstr>Curriculum Drivers Curiosity at Sedgeberrow C of E First School</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Caron Philpott</dc:creator>
  <cp:lastModifiedBy>Caron Philpott</cp:lastModifiedBy>
  <cp:revision>42</cp:revision>
  <dcterms:created xsi:type="dcterms:W3CDTF">2021-05-05T12:29:25Z</dcterms:created>
  <dcterms:modified xsi:type="dcterms:W3CDTF">2022-04-27T21:06:05Z</dcterms:modified>
</cp:coreProperties>
</file>