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4" r:id="rId3"/>
    <p:sldId id="286" r:id="rId4"/>
    <p:sldId id="287" r:id="rId5"/>
    <p:sldId id="288" r:id="rId6"/>
    <p:sldId id="289" r:id="rId7"/>
    <p:sldId id="290" r:id="rId8"/>
    <p:sldId id="297" r:id="rId9"/>
    <p:sldId id="298" r:id="rId10"/>
    <p:sldId id="301" r:id="rId11"/>
    <p:sldId id="302" r:id="rId12"/>
    <p:sldId id="30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D3F1C-432B-4EBE-B8C3-03A2E77099B4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22607-B04A-42EC-860B-90E90A35BE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23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113" y="768350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5C4371-E975-4648-878D-E3F5FBA52606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150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60332-16CB-4195-8C8F-FE7DCEF22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B61F68-90C3-463C-A5A0-488CC356C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C1ACA-3CBC-48C6-A47B-C42EEFA5D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0C845-8F10-4482-89FA-7AA5DCD14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A42D-01A4-4EEA-BA78-7CA5E16F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62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CF84E-EAA2-4C41-8AC6-F92100C15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9D317-A66A-4174-8706-7AB7E149D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64D1C-FEB9-4338-B6C3-5E234DBE5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D6CF2-2DA1-4FE2-9D6D-59C4465DA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28A0F-E9FE-45A1-A926-F888BB5AA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188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6136A-DDEB-4F44-ACDD-0CFE2B13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D31B44-88D8-42BF-87B0-3AA1E767C1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4E30BB-BF58-4384-9A91-EA37F464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0FE74-3873-43EA-81F3-42F8EC895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C4E63-ED06-4021-A7F9-6E850CF02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75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AED54-4882-4287-A3D1-ED5F611C8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2E906-9A9E-4A6F-BF8F-1872564BA5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04BE6-DCE2-4A36-A8F1-A10C44B8B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D35B9B-B9AB-4C1D-A5CD-AFCE783ED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341395-BE60-4390-B18F-26AAA5D5C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9074E5-7165-4991-A229-4AD4CB93C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447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E64D2-3FEB-4CFF-9D3C-4DBE06C04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7F071F-57ED-43CB-B14F-2EC8BE88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F36814-E86A-4F63-96F9-EEAF2ED50B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7E0C6D-6230-4CFA-AE67-A71B2ADC0D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0AB4B-A81A-4407-A8C3-598720916A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B6BC7A-4C8E-42B0-992E-E15CB09CA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3DB938-A4E0-45D4-ABD9-F4D7DF59F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494717-6DEB-47D3-BFA5-29788546D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971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45E73-FB72-4A02-9CF5-B93C600DA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71AB4E-86F2-4452-893D-EADF3A6F9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13D358-0E6F-430D-9864-25917BBD9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D78143-E7DF-4808-B8B6-34C803A79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765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10973F-1CAE-42AC-AEB6-AAFFBB689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8A37A6-7390-4428-8E41-4FD60647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80666-9073-4BBA-9000-242E7780C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00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A14D3-684E-4E7F-9D4D-3D39DCD00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4F2F7-88CA-47C4-92BA-152B407B4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7C5E36-71E0-4A40-82E1-DD4FA17DED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8CAA9F-64AE-46A9-A047-E01419476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46E6F8-5954-4283-94FE-9C5A1E062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B86B54-A8D1-486A-9AE0-353710222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4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21B24-532E-4F2B-AB0C-7748CBF4D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AC1FE-1A27-431A-B36E-7A550E13B3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A9A9BE-8C02-4B72-A24E-2B9A405FEA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A5F78-FD39-4A49-8EA8-1A01B7BF8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2EB1F-A227-4C74-AE95-41EF5E6C4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A4E44A-C22D-48B6-B737-86F43D921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21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BDEB7-9F25-49A4-A51A-45C892F15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47976C-F6EA-49F3-BD2E-F5FA7F5A0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D33F9-AF4D-424B-8B7E-FDAF3ABF8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7682A-4529-4062-9992-80ADABEF2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FDF82-5EA8-457C-A573-60325600F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9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F2B755-84FF-43E9-9BAC-2E6A2FEC9F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E13454-68A6-4199-BC5C-794AF30B6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27801-1BF9-4418-BD20-E0E9410DD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8D4149-65D2-47D2-A7D8-72155B7BB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330CD-21E8-4868-A634-328EBE23F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68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8EBB6D-5BF4-4262-8000-E66A0020E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325CF1-1ADE-4B1E-99BD-556BC92E4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7206F-30C1-42FE-857C-930DC73420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389F5-084F-4CF9-90C1-C4F488B29EDB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9E275-142F-43BE-98BA-837CF90A7F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AC004-B769-46D2-AB30-19389E5745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BD87E-8A72-4495-B5EA-A8AB9C1D9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709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3287C4-798E-4404-922A-588DC56E0A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09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76C906-6587-4C4C-9F98-233E88CAC3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/>
              <a:t>Calculation Policy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C981B0-3F6B-4DAA-8315-17522A2A1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 err="1"/>
              <a:t>Sedgeberrow</a:t>
            </a:r>
            <a:r>
              <a:rPr lang="en-GB" sz="2000" dirty="0"/>
              <a:t> C of E First School</a:t>
            </a:r>
          </a:p>
          <a:p>
            <a:r>
              <a:rPr lang="en-GB" sz="2000" dirty="0"/>
              <a:t>Updated September 2019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5602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4000"/>
            </a:schemeClr>
          </a:solidFill>
          <a:ln w="127000" cap="sq" cmpd="thinThick">
            <a:solidFill>
              <a:schemeClr val="tx1">
                <a:lumMod val="85000"/>
                <a:lumOff val="15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631825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Calculation Policy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2057400"/>
            <a:ext cx="10515600" cy="3871762"/>
          </a:xfrm>
        </p:spPr>
        <p:txBody>
          <a:bodyPr>
            <a:normAutofit/>
          </a:bodyPr>
          <a:lstStyle/>
          <a:p>
            <a:r>
              <a:rPr lang="en-GB" sz="2400" dirty="0"/>
              <a:t>This policy has been devised to give children a consistent and smooth progression of learning in calculations. </a:t>
            </a:r>
          </a:p>
          <a:p>
            <a:r>
              <a:rPr lang="en-GB" sz="2400" dirty="0"/>
              <a:t>The calculation policy is organised according to age stage expectations as set out in the National Curriculum 2014, </a:t>
            </a:r>
            <a:r>
              <a:rPr lang="en-GB" sz="2400" b="1" u="sng" dirty="0"/>
              <a:t>however, it is vital that pupils are taught according to the stage that they are currently working at, </a:t>
            </a:r>
            <a:r>
              <a:rPr lang="en-GB" sz="2400" dirty="0"/>
              <a:t>being moved onto the next level or building their confidence by working at a lower age stage. There is also the opportunity to add steps to suit </a:t>
            </a:r>
            <a:r>
              <a:rPr lang="en-GB" sz="2400"/>
              <a:t>the children’s needs.</a:t>
            </a:r>
            <a:endParaRPr lang="en-GB" sz="2400" dirty="0"/>
          </a:p>
          <a:p>
            <a:r>
              <a:rPr lang="en-GB" sz="2400" dirty="0"/>
              <a:t>It is important that any type of calculation is given a real life context or problem solving approach to enhance their understanding of the purpose of the calculation.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02515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AFBF9-E3FB-4646-82D3-5CDBF99E3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58787"/>
          </a:xfrm>
        </p:spPr>
        <p:txBody>
          <a:bodyPr>
            <a:normAutofit/>
          </a:bodyPr>
          <a:lstStyle/>
          <a:p>
            <a:pPr algn="ctr"/>
            <a:r>
              <a:rPr lang="en-GB" sz="3000" dirty="0"/>
              <a:t>Year 1</a:t>
            </a:r>
            <a:br>
              <a:rPr lang="en-GB" sz="3000" dirty="0"/>
            </a:br>
            <a:r>
              <a:rPr lang="en-GB" sz="3000" dirty="0"/>
              <a:t>Addition and Subtraction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F3E0414-C9AC-43A5-A14E-8122184061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125" y="825499"/>
            <a:ext cx="4836089" cy="6032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5CEB27-4127-4DED-9E50-BB781D6F96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620" y="892144"/>
            <a:ext cx="6654255" cy="6032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1B9D70-00CF-45D7-805A-C66D42F67E8E}"/>
              </a:ext>
            </a:extLst>
          </p:cNvPr>
          <p:cNvSpPr txBox="1"/>
          <p:nvPr/>
        </p:nvSpPr>
        <p:spPr>
          <a:xfrm>
            <a:off x="5525494" y="6070631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By the end of Year 1 introduce the column method with 1 digit numbers.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398A20-39C9-410F-B9AC-9DEB455DF1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0262" y="5940428"/>
            <a:ext cx="722455" cy="91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03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91BEFE-86DD-46E7-A1E9-5DE72ABC0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4" y="304799"/>
            <a:ext cx="4314825" cy="66757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9534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2</a:t>
            </a:r>
            <a:br>
              <a:rPr lang="en-GB" sz="3000" dirty="0"/>
            </a:br>
            <a:r>
              <a:rPr lang="en-GB" sz="3000" dirty="0"/>
              <a:t>Addition and Subtraction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F81558-BA83-48BE-9161-D2B01E9C3CF9}"/>
              </a:ext>
            </a:extLst>
          </p:cNvPr>
          <p:cNvSpPr txBox="1"/>
          <p:nvPr/>
        </p:nvSpPr>
        <p:spPr>
          <a:xfrm>
            <a:off x="4533899" y="1066800"/>
            <a:ext cx="6896101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Addition </a:t>
            </a:r>
          </a:p>
          <a:p>
            <a:r>
              <a:rPr lang="en-GB" sz="1200" b="1" u="sng" dirty="0"/>
              <a:t>2 digit and 1 digit numbers</a:t>
            </a:r>
          </a:p>
          <a:p>
            <a:r>
              <a:rPr lang="en-GB" sz="1200" dirty="0"/>
              <a:t>Children develop mental fluency with addition and place value. When adding a 1 digit number to a 2 digit number they count on in their head.</a:t>
            </a:r>
          </a:p>
          <a:p>
            <a:r>
              <a:rPr lang="en-GB" sz="1200" dirty="0"/>
              <a:t>32 + 4 = </a:t>
            </a:r>
          </a:p>
          <a:p>
            <a:r>
              <a:rPr lang="en-GB" sz="1200" dirty="0"/>
              <a:t>32 in your head and count on 4.</a:t>
            </a:r>
          </a:p>
          <a:p>
            <a:r>
              <a:rPr lang="en-GB" sz="1200" dirty="0"/>
              <a:t>Children also have quick recall of number facts and know 2 + 4 = 6 so it is 36.</a:t>
            </a:r>
          </a:p>
          <a:p>
            <a:r>
              <a:rPr lang="en-GB" sz="1200" b="1" u="sng" dirty="0"/>
              <a:t>2 digit numbers</a:t>
            </a:r>
          </a:p>
          <a:p>
            <a:r>
              <a:rPr lang="en-GB" sz="1200" dirty="0"/>
              <a:t>The compact column methods are taught.  Step 1 -  with no exchanging: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Step 2 -  introduce exchanging when the children are secure in place value:</a:t>
            </a:r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200" b="1" u="sng" dirty="0"/>
              <a:t>Subtraction </a:t>
            </a:r>
          </a:p>
          <a:p>
            <a:r>
              <a:rPr lang="en-GB" sz="1200" b="1" u="sng" dirty="0"/>
              <a:t>2 digit and 1 digit numbers</a:t>
            </a:r>
          </a:p>
          <a:p>
            <a:r>
              <a:rPr lang="en-GB" sz="1200" dirty="0"/>
              <a:t>When subtracting a 1 digit number from a 2 digit they count back. 48 – 5 =, 48 in your head and count back 5. </a:t>
            </a:r>
          </a:p>
          <a:p>
            <a:endParaRPr lang="en-GB" sz="1200" dirty="0"/>
          </a:p>
          <a:p>
            <a:r>
              <a:rPr lang="en-GB" sz="1200" dirty="0"/>
              <a:t>2 digit numbers</a:t>
            </a:r>
          </a:p>
          <a:p>
            <a:r>
              <a:rPr lang="en-GB" sz="1200" dirty="0"/>
              <a:t>The compact column methods are taught. Step 1 – with no exchanging: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Step 2 – Introduce exchanging when the children are secure:</a:t>
            </a:r>
          </a:p>
          <a:p>
            <a:endParaRPr lang="en-GB" sz="1400" b="1" u="sng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E81F37A-CBC6-4E82-BEFE-9BC9F3FF7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4187" y="3001013"/>
            <a:ext cx="1571625" cy="10542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239AA3-3DAF-4E42-90BE-E499B4CB1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4175" y="5662613"/>
            <a:ext cx="1619250" cy="1028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9EAD31-8D96-4574-9A8E-1EDBC75D55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7893" y="2232956"/>
            <a:ext cx="946282" cy="9299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31DC0E-17F3-415A-8133-C9D0365361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7893" y="3334373"/>
            <a:ext cx="946281" cy="10098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7990DE-3E2C-49C2-A02D-A8A7E8D5D0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5963" y="5816482"/>
            <a:ext cx="862012" cy="9299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7B9FD8-9C2C-44A8-91A8-4D0A0BD9D9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05963" y="4635135"/>
            <a:ext cx="938211" cy="90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29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F696CE-13D7-421C-92E6-BD86740C3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547687"/>
            <a:ext cx="4591050" cy="62007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816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3</a:t>
            </a:r>
            <a:br>
              <a:rPr lang="en-GB" sz="3000" dirty="0"/>
            </a:br>
            <a:r>
              <a:rPr lang="en-GB" sz="3000" dirty="0"/>
              <a:t>Addition and Subtraction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BEF4E8-D196-42FB-8271-A8B4A56D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2949" y="1293490"/>
            <a:ext cx="1074309" cy="106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7E171A89-5D5C-40CD-AD8D-C36A946EA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51583" y="2053625"/>
            <a:ext cx="1548857" cy="98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197CAB-F345-4675-B0ED-83819625115E}"/>
              </a:ext>
            </a:extLst>
          </p:cNvPr>
          <p:cNvSpPr txBox="1"/>
          <p:nvPr/>
        </p:nvSpPr>
        <p:spPr>
          <a:xfrm>
            <a:off x="4818740" y="791658"/>
            <a:ext cx="656272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Addition</a:t>
            </a:r>
          </a:p>
          <a:p>
            <a:r>
              <a:rPr lang="en-GB" sz="1300" dirty="0"/>
              <a:t>Continue to develop column addition. </a:t>
            </a:r>
          </a:p>
          <a:p>
            <a:endParaRPr lang="en-GB" sz="1300" dirty="0"/>
          </a:p>
          <a:p>
            <a:r>
              <a:rPr lang="en-GB" sz="1300" dirty="0"/>
              <a:t>Step 1 - Move to 3 digit numbers.</a:t>
            </a:r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r>
              <a:rPr lang="en-GB" sz="1300" dirty="0"/>
              <a:t>Step 2 – Add money where only one exchange is required.</a:t>
            </a:r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300" b="1" u="sng" dirty="0"/>
          </a:p>
          <a:p>
            <a:endParaRPr lang="en-GB" sz="1300" b="1" u="sng" dirty="0"/>
          </a:p>
          <a:p>
            <a:r>
              <a:rPr lang="en-GB" sz="1300" b="1" u="sng" dirty="0"/>
              <a:t>Subtraction</a:t>
            </a:r>
          </a:p>
          <a:p>
            <a:r>
              <a:rPr lang="en-GB" sz="1300" dirty="0"/>
              <a:t>Continue to develop the column method. When subtracting involving exchanging explore partitioning in different ways so the children understand the value is the same. For example, 57 = 50 + 7 = 40 + 17 = 30 + 27 etc.</a:t>
            </a:r>
          </a:p>
          <a:p>
            <a:endParaRPr lang="en-GB" sz="1300" dirty="0"/>
          </a:p>
          <a:p>
            <a:r>
              <a:rPr lang="en-GB" sz="1300" dirty="0"/>
              <a:t>Once children are secure with subtracting requiring one exchange </a:t>
            </a:r>
          </a:p>
          <a:p>
            <a:r>
              <a:rPr lang="en-GB" sz="1300" dirty="0"/>
              <a:t>extend to more than one exchange:</a:t>
            </a:r>
          </a:p>
          <a:p>
            <a:r>
              <a:rPr lang="en-GB" sz="1200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E5E617-1DDA-4ADA-B7E8-ECED10F3CE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0440" y="2592370"/>
            <a:ext cx="1581150" cy="981075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7E5437C4-24EF-4F7D-8629-6687665E2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49" y="5605462"/>
            <a:ext cx="1095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B06C07-3F55-4135-9021-F4E224A813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72775" y="5836634"/>
            <a:ext cx="1419225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22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97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4</a:t>
            </a:r>
            <a:br>
              <a:rPr lang="en-GB" sz="3000" dirty="0"/>
            </a:br>
            <a:r>
              <a:rPr lang="en-GB" sz="3000" dirty="0"/>
              <a:t>Addition and Subtraction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D62E613-14E0-4BB4-8B4A-D82D88756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835" y="2271891"/>
            <a:ext cx="15144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51D52338-38A9-435A-A66D-CE8CE855E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1025" y="2297290"/>
            <a:ext cx="1447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5B8A49-DE52-4581-AE37-5A9D9CF05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946" y="752475"/>
            <a:ext cx="4705350" cy="61055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3F0000-BCB7-48D3-9C95-EDE82C8A6E20}"/>
              </a:ext>
            </a:extLst>
          </p:cNvPr>
          <p:cNvSpPr txBox="1"/>
          <p:nvPr/>
        </p:nvSpPr>
        <p:spPr>
          <a:xfrm>
            <a:off x="5276850" y="1057275"/>
            <a:ext cx="600075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Addition</a:t>
            </a:r>
          </a:p>
          <a:p>
            <a:r>
              <a:rPr lang="en-GB" dirty="0"/>
              <a:t>Continue to develop the column method using larger numbers and also ensure that the children are given questions involving money and measures.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u="sng" dirty="0"/>
              <a:t>Subtraction</a:t>
            </a:r>
          </a:p>
          <a:p>
            <a:r>
              <a:rPr lang="en-GB" dirty="0"/>
              <a:t>Reinforce the column method but move towards more complex numbers which involve more exchanging.</a:t>
            </a:r>
          </a:p>
          <a:p>
            <a:r>
              <a:rPr lang="en-GB" dirty="0"/>
              <a:t>Ensure that questions involve different contexts to include money and measure.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E6E424-0DFE-4F57-9E2A-24E7F80ADC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4154" y="3243262"/>
            <a:ext cx="2247900" cy="1123950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2E616FA-FF55-4D6E-B0A9-EBED00AE4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9525" y="5564062"/>
            <a:ext cx="1914525" cy="122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C7A77B-1B33-4F15-886C-4ABD821165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6000" y="5651420"/>
            <a:ext cx="202882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24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1A3D76D-2D2F-4062-BFED-74AB70D037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7975" y="5706246"/>
            <a:ext cx="1771650" cy="1066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71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5</a:t>
            </a:r>
            <a:br>
              <a:rPr lang="en-GB" sz="3000" dirty="0"/>
            </a:br>
            <a:r>
              <a:rPr lang="en-GB" sz="3000" dirty="0"/>
              <a:t>Addition and Subtraction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F99DABB-D76D-4C91-AAC7-2CCF882F0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1217" y="2513703"/>
            <a:ext cx="1720778" cy="1304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CAF2DC-D39D-4091-85C6-8D2D74885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9871" y="2476446"/>
            <a:ext cx="16573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BD59A143-9237-4691-921B-5DF1B7BF9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85699" y="865879"/>
            <a:ext cx="2280039" cy="1049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CF7A08-5398-4693-A2DF-CB74CD7732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66" y="681038"/>
            <a:ext cx="4764326" cy="59309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0689A2-213B-4C30-BF1B-17BC81395731}"/>
              </a:ext>
            </a:extLst>
          </p:cNvPr>
          <p:cNvSpPr txBox="1"/>
          <p:nvPr/>
        </p:nvSpPr>
        <p:spPr>
          <a:xfrm>
            <a:off x="4856992" y="1009126"/>
            <a:ext cx="664845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Addition</a:t>
            </a:r>
            <a:endParaRPr lang="en-GB" sz="1600" dirty="0"/>
          </a:p>
          <a:p>
            <a:r>
              <a:rPr lang="en-GB" sz="1600" dirty="0"/>
              <a:t>Children will add using numbers exceeding 4 digits.</a:t>
            </a:r>
          </a:p>
          <a:p>
            <a:endParaRPr lang="en-GB" sz="1600" dirty="0"/>
          </a:p>
          <a:p>
            <a:r>
              <a:rPr lang="en-GB" sz="1600" dirty="0"/>
              <a:t>Children will add using money, measure and decimals. They will carefully align the place value columns. 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r>
              <a:rPr lang="en-GB" sz="1600" b="1" u="sng" dirty="0"/>
              <a:t>Subtraction</a:t>
            </a:r>
          </a:p>
          <a:p>
            <a:r>
              <a:rPr lang="en-GB" sz="1600" dirty="0"/>
              <a:t>Column subtraction with larger numbers </a:t>
            </a:r>
          </a:p>
          <a:p>
            <a:r>
              <a:rPr lang="en-GB" sz="1600" dirty="0"/>
              <a:t>and where multiple exchanges are required.</a:t>
            </a:r>
          </a:p>
          <a:p>
            <a:endParaRPr lang="en-GB" sz="1600" dirty="0"/>
          </a:p>
          <a:p>
            <a:endParaRPr lang="en-GB" sz="1600" dirty="0"/>
          </a:p>
          <a:p>
            <a:r>
              <a:rPr lang="en-GB" sz="1600" dirty="0"/>
              <a:t>Subtract with decimal values, including mixtures </a:t>
            </a:r>
          </a:p>
          <a:p>
            <a:r>
              <a:rPr lang="en-GB" sz="1600" dirty="0"/>
              <a:t>of integers and decimals, aligning the decimal </a:t>
            </a:r>
          </a:p>
          <a:p>
            <a:r>
              <a:rPr lang="en-GB" sz="1600" dirty="0"/>
              <a:t>point.</a:t>
            </a:r>
          </a:p>
          <a:p>
            <a:endParaRPr lang="en-GB" dirty="0"/>
          </a:p>
          <a:p>
            <a:endParaRPr lang="en-GB" b="1" u="sng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F347FD8-7EEC-4ED3-9A27-E803A1179A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9980" y="2712403"/>
            <a:ext cx="1905000" cy="1181100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DAB70C6D-D19E-410F-8A12-4F8A6E942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783" y="3956186"/>
            <a:ext cx="1721555" cy="1191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0B12B8B4-E1A2-4DCB-9940-8F0CE0FEE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783" y="5387316"/>
            <a:ext cx="1722332" cy="119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016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3DBD5D-753A-4E97-8E02-7D88C84F8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3551" y="696912"/>
            <a:ext cx="6881953" cy="62384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576236-BA5B-4858-B91D-B0FAC39A0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5" y="550416"/>
            <a:ext cx="5216366" cy="623848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5291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1</a:t>
            </a:r>
            <a:br>
              <a:rPr lang="en-GB" sz="3000" dirty="0"/>
            </a:br>
            <a:r>
              <a:rPr lang="en-GB" sz="3000" dirty="0"/>
              <a:t>Multiplication and Division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754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EC7329-D402-43FC-8D3D-06401AF10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6368" y="681037"/>
            <a:ext cx="7141856" cy="6176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508538-A652-4649-9797-EB51C77D29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93" y="384253"/>
            <a:ext cx="5259158" cy="64737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06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2</a:t>
            </a:r>
            <a:br>
              <a:rPr lang="en-GB" sz="3000" dirty="0"/>
            </a:br>
            <a:r>
              <a:rPr lang="en-GB" sz="3000" dirty="0"/>
              <a:t>Multiplication and Division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E9B278-92E2-4C03-98C8-2DD4D79E9D0D}"/>
              </a:ext>
            </a:extLst>
          </p:cNvPr>
          <p:cNvSpPr txBox="1"/>
          <p:nvPr/>
        </p:nvSpPr>
        <p:spPr>
          <a:xfrm>
            <a:off x="5848349" y="6176963"/>
            <a:ext cx="4657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Once children are confident move to quick recall of the multiplication and division facts.</a:t>
            </a:r>
          </a:p>
        </p:txBody>
      </p:sp>
    </p:spTree>
    <p:extLst>
      <p:ext uri="{BB962C8B-B14F-4D97-AF65-F5344CB8AC3E}">
        <p14:creationId xmlns:p14="http://schemas.microsoft.com/office/powerpoint/2010/main" val="2649478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1A8284-4D2F-4730-A8D3-1DF839DF60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49225"/>
            <a:ext cx="5525656" cy="67969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87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3</a:t>
            </a:r>
            <a:br>
              <a:rPr lang="en-GB" sz="3000" dirty="0"/>
            </a:br>
            <a:r>
              <a:rPr lang="en-GB" sz="3000" dirty="0"/>
              <a:t>Multiplication and Division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351B6AF-B64A-42B7-928F-8C6E1AFEFE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439275" y="2430979"/>
            <a:ext cx="2752725" cy="12858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E8E2F9-BA09-4077-B7A7-327441A78AC2}"/>
              </a:ext>
            </a:extLst>
          </p:cNvPr>
          <p:cNvSpPr txBox="1"/>
          <p:nvPr/>
        </p:nvSpPr>
        <p:spPr>
          <a:xfrm>
            <a:off x="5792356" y="739777"/>
            <a:ext cx="595196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b="1" u="sng" dirty="0"/>
          </a:p>
          <a:p>
            <a:r>
              <a:rPr lang="en-GB" sz="1400" b="1" u="sng" dirty="0"/>
              <a:t>Multiplication</a:t>
            </a:r>
          </a:p>
          <a:p>
            <a:r>
              <a:rPr lang="en-GB" sz="1400" dirty="0"/>
              <a:t>Children become fluent working out multiplication facts using mental strategies and arrays if needed. Focus is on learning the multiplication facts.</a:t>
            </a:r>
          </a:p>
          <a:p>
            <a:endParaRPr lang="en-GB" sz="1400" dirty="0"/>
          </a:p>
          <a:p>
            <a:r>
              <a:rPr lang="en-GB" sz="1400" dirty="0"/>
              <a:t>Children are introduced to the short method </a:t>
            </a:r>
          </a:p>
          <a:p>
            <a:r>
              <a:rPr lang="en-GB" sz="1400" dirty="0"/>
              <a:t>of multiplication when multiplying by a 1 digit number.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b="1" u="sng" dirty="0"/>
              <a:t>Division</a:t>
            </a:r>
          </a:p>
          <a:p>
            <a:r>
              <a:rPr lang="en-GB" sz="1400" dirty="0"/>
              <a:t>Children are now also taught remainders. </a:t>
            </a:r>
          </a:p>
          <a:p>
            <a:endParaRPr lang="en-GB" sz="1400" dirty="0"/>
          </a:p>
          <a:p>
            <a:r>
              <a:rPr lang="en-GB" sz="1400" dirty="0"/>
              <a:t>Step 1 - Children are introduced to the short method of division.</a:t>
            </a:r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Step 2 – Children are then taught how to carry the remainder</a:t>
            </a:r>
          </a:p>
          <a:p>
            <a:r>
              <a:rPr lang="en-GB" sz="1400" dirty="0"/>
              <a:t>onto the next digit. 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All children given opportunities to apply these to real life contexts.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599D40-8AC3-4D4F-8839-2847D3E15B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7872" y="2302851"/>
            <a:ext cx="1375206" cy="1414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CA208E-02A6-4756-907B-0A20408745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6563" y="3975209"/>
            <a:ext cx="914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907CC0-5DD7-4231-B3DD-106F15BCED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6265" y="5279929"/>
            <a:ext cx="1104900" cy="762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0F662D-990B-4F9D-A2E4-3CEC636B1A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4925" y="5283199"/>
            <a:ext cx="2543175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27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A816F99-080E-4412-9CDB-A89B2B39A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237" y="5353050"/>
            <a:ext cx="2228850" cy="1504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101799-ED48-47EC-8014-B720C6A4C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55" y="365125"/>
            <a:ext cx="4306783" cy="64371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827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4</a:t>
            </a:r>
            <a:br>
              <a:rPr lang="en-GB" sz="3000" dirty="0"/>
            </a:br>
            <a:r>
              <a:rPr lang="en-GB" sz="3000" dirty="0"/>
              <a:t>Multiplication and Division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0150" y="1095375"/>
            <a:ext cx="6343650" cy="5081588"/>
          </a:xfrm>
        </p:spPr>
        <p:txBody>
          <a:bodyPr/>
          <a:lstStyle/>
          <a:p>
            <a:pPr marL="0" indent="0">
              <a:buNone/>
            </a:pPr>
            <a:r>
              <a:rPr lang="en-GB" sz="1400" b="1" u="sng" dirty="0"/>
              <a:t>Multiplication</a:t>
            </a:r>
          </a:p>
          <a:p>
            <a:pPr marL="0" indent="0">
              <a:buNone/>
            </a:pPr>
            <a:r>
              <a:rPr lang="en-GB" sz="1400" dirty="0"/>
              <a:t>Children are taught to multiply 2 and 3 digits by a single digit. </a:t>
            </a:r>
          </a:p>
          <a:p>
            <a:pPr marL="0" indent="0">
              <a:buNone/>
            </a:pPr>
            <a:r>
              <a:rPr lang="en-GB" sz="1400" dirty="0"/>
              <a:t>They continue to use the short column multiplication method.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b="1" u="sng" dirty="0"/>
              <a:t>Division</a:t>
            </a:r>
          </a:p>
          <a:p>
            <a:pPr marL="0" indent="0">
              <a:buNone/>
            </a:pPr>
            <a:r>
              <a:rPr lang="en-GB" sz="1400" dirty="0"/>
              <a:t>Children continue to use the short division method. </a:t>
            </a:r>
          </a:p>
          <a:p>
            <a:pPr marL="0" indent="0">
              <a:buNone/>
            </a:pPr>
            <a:r>
              <a:rPr lang="en-GB" sz="1400" dirty="0"/>
              <a:t>They continue to calculate divisions with remainders.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Next step – divide numbers with up to 3 digits by 1 digit.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123C15C7-2793-4367-B130-EAC2788F3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1406" y="2153379"/>
            <a:ext cx="1257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A4D086-7FC6-4B29-8A53-1549379324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66600" y="2077179"/>
            <a:ext cx="2543175" cy="15906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816249-9E7D-4A15-92D4-428F99F3F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6600" y="3979433"/>
            <a:ext cx="942975" cy="6286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27150E-157E-4912-8321-D85B0FE66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8025" y="4938712"/>
            <a:ext cx="111442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45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303E2B-6D46-4A3B-A7B0-4438E0C4A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137614"/>
            <a:ext cx="4048125" cy="658277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635C3-0FD0-4752-8D58-AFC1B736A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5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000" dirty="0"/>
              <a:t>Year 5</a:t>
            </a:r>
            <a:br>
              <a:rPr lang="en-GB" sz="3000" dirty="0"/>
            </a:br>
            <a:r>
              <a:rPr lang="en-GB" sz="3000" dirty="0"/>
              <a:t>Multiplication and Division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F19D-DBEB-4C02-A014-6C732E517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2050" y="809625"/>
            <a:ext cx="6381749" cy="5367339"/>
          </a:xfrm>
        </p:spPr>
        <p:txBody>
          <a:bodyPr/>
          <a:lstStyle/>
          <a:p>
            <a:pPr marL="0" indent="0">
              <a:buNone/>
            </a:pPr>
            <a:r>
              <a:rPr lang="en-GB" sz="1400" b="1" u="sng" dirty="0"/>
              <a:t>Multiplication</a:t>
            </a:r>
          </a:p>
          <a:p>
            <a:pPr marL="0" indent="0">
              <a:buNone/>
            </a:pPr>
            <a:r>
              <a:rPr lang="en-GB" sz="1400" dirty="0"/>
              <a:t>Children are taught to multiply up to 4 digits by 1 and 2 digits.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Short multiplication for multiplying by a single digit.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Long multiplication for multiplying by 2-digits.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b="1" u="sng" dirty="0"/>
          </a:p>
          <a:p>
            <a:pPr marL="0" indent="0">
              <a:buNone/>
            </a:pPr>
            <a:endParaRPr lang="en-GB" sz="1400" b="1" u="sng" dirty="0"/>
          </a:p>
          <a:p>
            <a:pPr marL="0" indent="0">
              <a:buNone/>
            </a:pPr>
            <a:r>
              <a:rPr lang="en-GB" sz="1400" b="1" u="sng" dirty="0"/>
              <a:t>Division</a:t>
            </a:r>
          </a:p>
          <a:p>
            <a:pPr marL="0" indent="0">
              <a:buNone/>
            </a:pPr>
            <a:r>
              <a:rPr lang="en-GB" sz="1400" dirty="0"/>
              <a:t>Children are taught to divide using remainders and can express the remainder in the correct context of the question.</a:t>
            </a:r>
          </a:p>
          <a:p>
            <a:pPr marL="0" indent="0">
              <a:buNone/>
            </a:pPr>
            <a:r>
              <a:rPr lang="en-GB" sz="1400" dirty="0"/>
              <a:t>Short division is used for dividing by a single digit.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Long division is used for dividing by 2 digits.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id="{0EFEAFA4-1FCD-40FF-83BA-8D9DC8D9B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76540" y="990599"/>
            <a:ext cx="139065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DB5827BE-A53F-4341-80E8-0D2836422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77710" y="2362201"/>
            <a:ext cx="96202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57343AFF-44A3-4EDA-991D-D6F6C8B06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23115" y="2333624"/>
            <a:ext cx="10572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842D49-DB37-43F5-9B6D-D11F7BA5B5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8382" y="3428999"/>
            <a:ext cx="2257425" cy="1076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3C2FA1-5DA8-4A06-AB82-1263FAFC5C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5919" y="4929183"/>
            <a:ext cx="1304925" cy="619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7277494-096B-445A-8A53-6DC1BFA8E8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7774" y="5548308"/>
            <a:ext cx="1031001" cy="13035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BA7EF4-9962-4D37-A988-BC14059AB4C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23115" y="5747652"/>
            <a:ext cx="1847850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755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807</Words>
  <Application>Microsoft Office PowerPoint</Application>
  <PresentationFormat>Widescreen</PresentationFormat>
  <Paragraphs>163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Calculation Policy </vt:lpstr>
      <vt:lpstr>Calculation Policy</vt:lpstr>
      <vt:lpstr>Year 1 Addition and Subtraction</vt:lpstr>
      <vt:lpstr>Year 2 Addition and Subtraction</vt:lpstr>
      <vt:lpstr>Year 3 Addition and Subtraction</vt:lpstr>
      <vt:lpstr>Year 4 Addition and Subtraction</vt:lpstr>
      <vt:lpstr>Year 5 Addition and Subtraction</vt:lpstr>
      <vt:lpstr>Year 1 Multiplication and Division</vt:lpstr>
      <vt:lpstr>Year 2 Multiplication and Division</vt:lpstr>
      <vt:lpstr>Year 3 Multiplication and Division</vt:lpstr>
      <vt:lpstr>Year 4 Multiplication and Division</vt:lpstr>
      <vt:lpstr>Year 5 Multiplication and Division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Calculation Policy</dc:title>
  <dc:creator>Caron Philpott</dc:creator>
  <cp:lastModifiedBy>Caron Philpott</cp:lastModifiedBy>
  <cp:revision>3</cp:revision>
  <dcterms:created xsi:type="dcterms:W3CDTF">2019-09-05T20:59:27Z</dcterms:created>
  <dcterms:modified xsi:type="dcterms:W3CDTF">2022-04-22T21:11:16Z</dcterms:modified>
</cp:coreProperties>
</file>